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0" r:id="rId2"/>
    <p:sldId id="273" r:id="rId3"/>
    <p:sldId id="258" r:id="rId4"/>
    <p:sldId id="259" r:id="rId5"/>
    <p:sldId id="260" r:id="rId6"/>
    <p:sldId id="261" r:id="rId7"/>
    <p:sldId id="264" r:id="rId8"/>
    <p:sldId id="263" r:id="rId9"/>
    <p:sldId id="265" r:id="rId10"/>
    <p:sldId id="266" r:id="rId11"/>
    <p:sldId id="267" r:id="rId12"/>
    <p:sldId id="268" r:id="rId13"/>
    <p:sldId id="269"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AF75A4-6817-4783-9931-50C76F683508}" type="datetimeFigureOut">
              <a:rPr lang="en-IN" smtClean="0"/>
              <a:t>11-08-2021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111D81-2DFE-467D-A8BE-317D78C9499D}" type="slidenum">
              <a:rPr lang="en-IN" smtClean="0"/>
              <a:t>‹#›</a:t>
            </a:fld>
            <a:endParaRPr lang="en-IN"/>
          </a:p>
        </p:txBody>
      </p:sp>
    </p:spTree>
    <p:extLst>
      <p:ext uri="{BB962C8B-B14F-4D97-AF65-F5344CB8AC3E}">
        <p14:creationId xmlns:p14="http://schemas.microsoft.com/office/powerpoint/2010/main" val="408033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6d1d5d48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6d1d5d48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332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d6d1d5d48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6d1d5d48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337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6d1d5d48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6d1d5d48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38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6d1d5d48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6d1d5d48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724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d6d1d5d48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d6d1d5d48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247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6d1d5d48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d6d1d5d48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58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6cf2ba0c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6cf2ba0c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659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6cf2ba0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6cf2ba0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8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6cf2ba0c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d6cf2ba0c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93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6cf2ba0c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6cf2ba0c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793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6cf2ba0c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d6cf2ba0c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657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6cf2ba0c8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6cf2ba0c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404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6d1d5d48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6d1d5d48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509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6cf2ba0c8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6cf2ba0c8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13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80502-A393-491E-8280-97A7AD5908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2C2947-F977-4922-B651-51CA90833D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141742-3ED5-47F2-9943-50615BFBD7FE}"/>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5" name="Footer Placeholder 4">
            <a:extLst>
              <a:ext uri="{FF2B5EF4-FFF2-40B4-BE49-F238E27FC236}">
                <a16:creationId xmlns:a16="http://schemas.microsoft.com/office/drawing/2014/main" id="{A5A64864-0A5F-4C8F-9F74-BA83E6502D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652E67-E24B-4116-9207-2D8FD9EFF321}"/>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634808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8D2CC-209C-4599-B514-D160A09256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D5C9D2-6841-4A27-BD60-B6A31421B4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9EEDF8-9D41-4341-AD37-58EEEC7295C6}"/>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5" name="Footer Placeholder 4">
            <a:extLst>
              <a:ext uri="{FF2B5EF4-FFF2-40B4-BE49-F238E27FC236}">
                <a16:creationId xmlns:a16="http://schemas.microsoft.com/office/drawing/2014/main" id="{7C3ACCFC-4DCB-4E9A-9549-777AEF4FBF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3904E0-0EA5-46F7-B921-482E7EB0A9DE}"/>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3960618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547712-B6BF-40D2-AD00-2039563215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93D18D-4C14-4284-87F1-CDFD1278B2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A85872-79D8-4ECA-A0FE-3F1D9E32A4A8}"/>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5" name="Footer Placeholder 4">
            <a:extLst>
              <a:ext uri="{FF2B5EF4-FFF2-40B4-BE49-F238E27FC236}">
                <a16:creationId xmlns:a16="http://schemas.microsoft.com/office/drawing/2014/main" id="{FCC0C0AD-83A0-47D9-A5DC-AC6C0D7EFA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AA79B1-905E-453B-9B9C-DE30A98973EA}"/>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661863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8" name="Google Shape;88;p4"/>
          <p:cNvSpPr txBox="1">
            <a:spLocks noGrp="1"/>
          </p:cNvSpPr>
          <p:nvPr>
            <p:ph type="title"/>
          </p:nvPr>
        </p:nvSpPr>
        <p:spPr>
          <a:xfrm>
            <a:off x="1738400" y="798100"/>
            <a:ext cx="93740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738400" y="2653400"/>
            <a:ext cx="9374000" cy="3388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18553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6C4E-A9A5-4D3E-B8BB-900CB41C0D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728499-C1FE-4277-9AB5-9DDC4E4F2C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369946-573E-4F97-A95D-C40DB9BAD844}"/>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5" name="Footer Placeholder 4">
            <a:extLst>
              <a:ext uri="{FF2B5EF4-FFF2-40B4-BE49-F238E27FC236}">
                <a16:creationId xmlns:a16="http://schemas.microsoft.com/office/drawing/2014/main" id="{309F929E-3860-487B-9273-7EC9D1C1FF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C8F266-E2B2-4DF0-8564-E3832F2FF43C}"/>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4073069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1ECA-8FFC-4103-B517-E3D1FD23AA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69FF8E-3F7C-4CF6-A372-C40FBAA38B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AA88AB-CEC0-40B3-968B-0684ED999C57}"/>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5" name="Footer Placeholder 4">
            <a:extLst>
              <a:ext uri="{FF2B5EF4-FFF2-40B4-BE49-F238E27FC236}">
                <a16:creationId xmlns:a16="http://schemas.microsoft.com/office/drawing/2014/main" id="{05C76FE3-DDF4-4FF6-B0CE-03BE8C28DB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264E6C-D368-468E-8234-5345F3BC5119}"/>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1856849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2330-A039-4B9F-8D25-2D454C430D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E6C297-656A-4883-93DB-5654177F56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D596264-8904-4EB7-8C61-ADE74828DF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A1A1AA-0898-4C61-9D2E-3B7E117B54AA}"/>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6" name="Footer Placeholder 5">
            <a:extLst>
              <a:ext uri="{FF2B5EF4-FFF2-40B4-BE49-F238E27FC236}">
                <a16:creationId xmlns:a16="http://schemas.microsoft.com/office/drawing/2014/main" id="{EF794AC3-44FC-42CE-9B41-7D58B94A64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3FCF62-613C-4544-B1B5-218DCB17A06E}"/>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3470908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3283-39B7-4CDF-9F9E-850C234838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D84B09-1B22-4843-88ED-BECD683BE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6C68AE-581A-42F6-9C90-B114580B60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7D8F5A-F21E-46D9-9DA4-1BBBC18FAF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4D20E7-D8A6-4A81-927B-43B383F2A5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76FD6A-5705-4AF8-B254-C940F875B4E4}"/>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8" name="Footer Placeholder 7">
            <a:extLst>
              <a:ext uri="{FF2B5EF4-FFF2-40B4-BE49-F238E27FC236}">
                <a16:creationId xmlns:a16="http://schemas.microsoft.com/office/drawing/2014/main" id="{7A560EEA-BCFE-44EF-9A35-D8FDC13E1A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8F384C0-C0F0-457F-A769-1E2E8AC59BB1}"/>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93360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F0FE-E904-41B6-A1FF-8C46456D87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BA036F-7D8B-44F7-8A4D-A9CAF5FF55E6}"/>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4" name="Footer Placeholder 3">
            <a:extLst>
              <a:ext uri="{FF2B5EF4-FFF2-40B4-BE49-F238E27FC236}">
                <a16:creationId xmlns:a16="http://schemas.microsoft.com/office/drawing/2014/main" id="{C2ABCB4B-541A-412A-B781-0C49436099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B0B301A-5716-4BB5-8222-AF7F7CFC96F8}"/>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67971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E69FC3-EEC8-4A10-8EE1-DD4D53C1013D}"/>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3" name="Footer Placeholder 2">
            <a:extLst>
              <a:ext uri="{FF2B5EF4-FFF2-40B4-BE49-F238E27FC236}">
                <a16:creationId xmlns:a16="http://schemas.microsoft.com/office/drawing/2014/main" id="{BA1A7F41-3852-4D39-A65D-41754CFFB2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AF2034-377F-4874-A3DB-2EA149CE0D02}"/>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140685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094A-9EDD-4CFA-9C68-652872954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B4C585-CEC2-491E-B6A4-8CE8CBEC9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6C6DB9-C55D-4980-B9E7-491D17A2EE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0F40CA-B948-4C77-AD2F-50687737ACC8}"/>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6" name="Footer Placeholder 5">
            <a:extLst>
              <a:ext uri="{FF2B5EF4-FFF2-40B4-BE49-F238E27FC236}">
                <a16:creationId xmlns:a16="http://schemas.microsoft.com/office/drawing/2014/main" id="{2EE11E07-C9B8-4DC3-AC36-0A2F7BFD78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D5F1ED-FC80-4E1D-AF56-70158B245476}"/>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41928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CF24D-DC6F-4FF6-B21A-96FF5790F0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433AF4E-92D0-41B8-B0E1-312A078283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18700F8-FD23-4F88-8C01-7719A14F6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B1656D-0DAF-44DF-B993-A6C34546965F}"/>
              </a:ext>
            </a:extLst>
          </p:cNvPr>
          <p:cNvSpPr>
            <a:spLocks noGrp="1"/>
          </p:cNvSpPr>
          <p:nvPr>
            <p:ph type="dt" sz="half" idx="10"/>
          </p:nvPr>
        </p:nvSpPr>
        <p:spPr/>
        <p:txBody>
          <a:bodyPr/>
          <a:lstStyle/>
          <a:p>
            <a:fld id="{A0B9206E-EB23-4906-B8DB-9C2060B3EE8B}" type="datetimeFigureOut">
              <a:rPr lang="en-IN" smtClean="0"/>
              <a:t>11-08-2021</a:t>
            </a:fld>
            <a:endParaRPr lang="en-IN"/>
          </a:p>
        </p:txBody>
      </p:sp>
      <p:sp>
        <p:nvSpPr>
          <p:cNvPr id="6" name="Footer Placeholder 5">
            <a:extLst>
              <a:ext uri="{FF2B5EF4-FFF2-40B4-BE49-F238E27FC236}">
                <a16:creationId xmlns:a16="http://schemas.microsoft.com/office/drawing/2014/main" id="{CE0DDC73-B63B-4691-99B5-B22CA30FD1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E0EBF4-D56F-49C5-8D3A-421ED35DB0BB}"/>
              </a:ext>
            </a:extLst>
          </p:cNvPr>
          <p:cNvSpPr>
            <a:spLocks noGrp="1"/>
          </p:cNvSpPr>
          <p:nvPr>
            <p:ph type="sldNum" sz="quarter" idx="12"/>
          </p:nvPr>
        </p:nvSpPr>
        <p:spPr/>
        <p:txBody>
          <a:bodyPr/>
          <a:lstStyle/>
          <a:p>
            <a:fld id="{AADDE495-5D37-4592-AFEC-3BD15422834A}" type="slidenum">
              <a:rPr lang="en-IN" smtClean="0"/>
              <a:t>‹#›</a:t>
            </a:fld>
            <a:endParaRPr lang="en-IN"/>
          </a:p>
        </p:txBody>
      </p:sp>
    </p:spTree>
    <p:extLst>
      <p:ext uri="{BB962C8B-B14F-4D97-AF65-F5344CB8AC3E}">
        <p14:creationId xmlns:p14="http://schemas.microsoft.com/office/powerpoint/2010/main" val="3778738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8A6DAD-1819-4238-9786-276C465B7D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10ACE7-12AC-4261-B37F-28DBA831F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A95E85-652B-4ED6-8447-48C2EACFFD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B9206E-EB23-4906-B8DB-9C2060B3EE8B}" type="datetimeFigureOut">
              <a:rPr lang="en-IN" smtClean="0"/>
              <a:t>11-08-2021</a:t>
            </a:fld>
            <a:endParaRPr lang="en-IN"/>
          </a:p>
        </p:txBody>
      </p:sp>
      <p:sp>
        <p:nvSpPr>
          <p:cNvPr id="5" name="Footer Placeholder 4">
            <a:extLst>
              <a:ext uri="{FF2B5EF4-FFF2-40B4-BE49-F238E27FC236}">
                <a16:creationId xmlns:a16="http://schemas.microsoft.com/office/drawing/2014/main" id="{ECEE527E-C1DA-4BF6-93C5-49B00BB86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4C5BE7D-491B-4794-B5A4-4F625587A1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DE495-5D37-4592-AFEC-3BD15422834A}" type="slidenum">
              <a:rPr lang="en-IN" smtClean="0"/>
              <a:t>‹#›</a:t>
            </a:fld>
            <a:endParaRPr lang="en-IN"/>
          </a:p>
        </p:txBody>
      </p:sp>
    </p:spTree>
    <p:extLst>
      <p:ext uri="{BB962C8B-B14F-4D97-AF65-F5344CB8AC3E}">
        <p14:creationId xmlns:p14="http://schemas.microsoft.com/office/powerpoint/2010/main" val="2741331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jp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ext Placeholder 2">
            <a:extLst>
              <a:ext uri="{FF2B5EF4-FFF2-40B4-BE49-F238E27FC236}">
                <a16:creationId xmlns:a16="http://schemas.microsoft.com/office/drawing/2014/main" id="{15DE164D-A663-41FD-B867-C6DE33A2B5E1}"/>
              </a:ext>
            </a:extLst>
          </p:cNvPr>
          <p:cNvSpPr>
            <a:spLocks noGrp="1"/>
          </p:cNvSpPr>
          <p:nvPr>
            <p:ph type="body" idx="1"/>
          </p:nvPr>
        </p:nvSpPr>
        <p:spPr>
          <a:xfrm>
            <a:off x="97654" y="1589103"/>
            <a:ext cx="11996692" cy="4944862"/>
          </a:xfrm>
        </p:spPr>
        <p:txBody>
          <a:bodyPr>
            <a:normAutofit fontScale="70000" lnSpcReduction="20000"/>
          </a:bodyPr>
          <a:lstStyle/>
          <a:p>
            <a:pPr marL="194729" indent="0">
              <a:buNone/>
            </a:pPr>
            <a:r>
              <a:rPr lang="en-US" sz="3600" dirty="0">
                <a:latin typeface="Times New Roman" panose="02020603050405020304" pitchFamily="18" charset="0"/>
                <a:cs typeface="Times New Roman" panose="02020603050405020304" pitchFamily="18" charset="0"/>
              </a:rPr>
              <a:t>                     </a:t>
            </a:r>
          </a:p>
          <a:p>
            <a:pPr marL="194729" indent="0">
              <a:buNone/>
            </a:pPr>
            <a:r>
              <a:rPr lang="en-US" sz="5200" dirty="0">
                <a:latin typeface="Times New Roman" panose="02020603050405020304" pitchFamily="18" charset="0"/>
                <a:cs typeface="Times New Roman" panose="02020603050405020304" pitchFamily="18" charset="0"/>
              </a:rPr>
              <a:t>                            </a:t>
            </a:r>
            <a:r>
              <a:rPr lang="en-US" sz="5200" b="1" dirty="0">
                <a:latin typeface="Times New Roman" panose="02020603050405020304" pitchFamily="18" charset="0"/>
                <a:cs typeface="Times New Roman" panose="02020603050405020304" pitchFamily="18" charset="0"/>
              </a:rPr>
              <a:t>ROBOTIC PROJECTS</a:t>
            </a:r>
          </a:p>
          <a:p>
            <a:pPr marL="194729" indent="0">
              <a:lnSpc>
                <a:spcPct val="170000"/>
              </a:lnSpc>
              <a:buNone/>
            </a:pPr>
            <a:endParaRPr lang="en-IN" sz="3200" b="1" dirty="0">
              <a:latin typeface="Times New Roman" panose="02020603050405020304" pitchFamily="18" charset="0"/>
              <a:cs typeface="Times New Roman" panose="02020603050405020304" pitchFamily="18" charset="0"/>
            </a:endParaRPr>
          </a:p>
          <a:p>
            <a:pPr marL="194729" indent="0">
              <a:lnSpc>
                <a:spcPct val="170000"/>
              </a:lnSpc>
              <a:buNone/>
            </a:pPr>
            <a:r>
              <a:rPr lang="en-IN" dirty="0">
                <a:latin typeface="Times New Roman" panose="02020603050405020304" pitchFamily="18" charset="0"/>
                <a:cs typeface="Times New Roman" panose="02020603050405020304" pitchFamily="18" charset="0"/>
              </a:rPr>
              <a:t>        </a:t>
            </a:r>
            <a:r>
              <a:rPr lang="en-IN" sz="2300" b="1" dirty="0">
                <a:latin typeface="Times New Roman" panose="02020603050405020304" pitchFamily="18" charset="0"/>
                <a:cs typeface="Times New Roman" panose="02020603050405020304" pitchFamily="18" charset="0"/>
              </a:rPr>
              <a:t>INTERNAL GUIDE                                                                                                                               EXTERNAL GUIDE</a:t>
            </a:r>
          </a:p>
          <a:p>
            <a:pPr marL="194729" indent="0">
              <a:lnSpc>
                <a:spcPct val="170000"/>
              </a:lnSpc>
              <a:buNone/>
            </a:pPr>
            <a:r>
              <a:rPr lang="en-IN" sz="2300" b="1" dirty="0">
                <a:latin typeface="Times New Roman" panose="02020603050405020304" pitchFamily="18" charset="0"/>
                <a:cs typeface="Times New Roman" panose="02020603050405020304" pitchFamily="18" charset="0"/>
              </a:rPr>
              <a:t>       Mr. RAGHAVENDRA M                                                                                                       Mr. PRATEEK KUMAR BAISHKHIYAR</a:t>
            </a:r>
          </a:p>
          <a:p>
            <a:pPr marL="194729" indent="0">
              <a:lnSpc>
                <a:spcPct val="170000"/>
              </a:lnSpc>
              <a:buNone/>
            </a:pPr>
            <a:r>
              <a:rPr lang="en-IN" sz="2300" b="1" dirty="0">
                <a:latin typeface="Times New Roman" panose="02020603050405020304" pitchFamily="18" charset="0"/>
                <a:cs typeface="Times New Roman" panose="02020603050405020304" pitchFamily="18" charset="0"/>
              </a:rPr>
              <a:t>           Assistant Professor                                                                                                                                  Technical Manager</a:t>
            </a:r>
          </a:p>
          <a:p>
            <a:pPr marL="194729" indent="0">
              <a:lnSpc>
                <a:spcPct val="170000"/>
              </a:lnSpc>
              <a:buNone/>
            </a:pPr>
            <a:r>
              <a:rPr lang="en-IN" sz="2300" b="1" dirty="0">
                <a:latin typeface="Times New Roman" panose="02020603050405020304" pitchFamily="18" charset="0"/>
                <a:cs typeface="Times New Roman" panose="02020603050405020304" pitchFamily="18" charset="0"/>
              </a:rPr>
              <a:t>      Dept. of ECE, PESIT-BSC                                                                                                                     PINWHEEL ROBOTICS</a:t>
            </a:r>
          </a:p>
          <a:p>
            <a:pPr marL="194729" indent="0">
              <a:buNone/>
            </a:pPr>
            <a:endParaRPr lang="en-IN" sz="3200" b="1" dirty="0">
              <a:latin typeface="Times New Roman" panose="02020603050405020304" pitchFamily="18" charset="0"/>
              <a:cs typeface="Times New Roman" panose="02020603050405020304" pitchFamily="18" charset="0"/>
            </a:endParaRPr>
          </a:p>
          <a:p>
            <a:pPr marL="194729" indent="0">
              <a:buNone/>
            </a:pPr>
            <a:endParaRPr lang="en-IN" sz="3200" b="1" dirty="0">
              <a:latin typeface="Times New Roman" panose="02020603050405020304" pitchFamily="18" charset="0"/>
              <a:cs typeface="Times New Roman" panose="02020603050405020304" pitchFamily="18" charset="0"/>
            </a:endParaRPr>
          </a:p>
          <a:p>
            <a:pPr marL="194729" indent="0">
              <a:buNone/>
            </a:pPr>
            <a:endParaRPr lang="en-IN" sz="3200" b="1" dirty="0">
              <a:latin typeface="Times New Roman" panose="02020603050405020304" pitchFamily="18" charset="0"/>
              <a:cs typeface="Times New Roman" panose="02020603050405020304" pitchFamily="18" charset="0"/>
            </a:endParaRPr>
          </a:p>
          <a:p>
            <a:pPr marL="194729" indent="0">
              <a:lnSpc>
                <a:spcPct val="150000"/>
              </a:lnSpc>
              <a:buNone/>
            </a:pPr>
            <a:r>
              <a:rPr lang="en-IN" sz="2400" b="1" dirty="0">
                <a:latin typeface="Times New Roman" panose="02020603050405020304" pitchFamily="18" charset="0"/>
                <a:cs typeface="Times New Roman" panose="02020603050405020304" pitchFamily="18" charset="0"/>
              </a:rPr>
              <a:t>                                                                                                                                                                         NAME  : RANJAN R</a:t>
            </a:r>
          </a:p>
          <a:p>
            <a:pPr marL="194729" indent="0">
              <a:lnSpc>
                <a:spcPct val="150000"/>
              </a:lnSpc>
              <a:buNone/>
            </a:pPr>
            <a:r>
              <a:rPr lang="en-IN" sz="2400" b="1" dirty="0">
                <a:latin typeface="Times New Roman" panose="02020603050405020304" pitchFamily="18" charset="0"/>
                <a:cs typeface="Times New Roman" panose="02020603050405020304" pitchFamily="18" charset="0"/>
              </a:rPr>
              <a:t>                                                                                                                                                                           USN    : 1PE17EC101</a:t>
            </a:r>
          </a:p>
        </p:txBody>
      </p:sp>
      <p:pic>
        <p:nvPicPr>
          <p:cNvPr id="7" name="Picture 6">
            <a:extLst>
              <a:ext uri="{FF2B5EF4-FFF2-40B4-BE49-F238E27FC236}">
                <a16:creationId xmlns:a16="http://schemas.microsoft.com/office/drawing/2014/main" id="{C682B8A8-2271-4009-8636-D0E65841A0F6}"/>
              </a:ext>
            </a:extLst>
          </p:cNvPr>
          <p:cNvPicPr>
            <a:picLocks noChangeAspect="1"/>
          </p:cNvPicPr>
          <p:nvPr/>
        </p:nvPicPr>
        <p:blipFill>
          <a:blip r:embed="rId3"/>
          <a:stretch>
            <a:fillRect/>
          </a:stretch>
        </p:blipFill>
        <p:spPr>
          <a:xfrm>
            <a:off x="227765" y="81581"/>
            <a:ext cx="980554" cy="1108027"/>
          </a:xfrm>
          <a:prstGeom prst="rect">
            <a:avLst/>
          </a:prstGeom>
        </p:spPr>
      </p:pic>
      <p:pic>
        <p:nvPicPr>
          <p:cNvPr id="8" name="Picture 2">
            <a:extLst>
              <a:ext uri="{FF2B5EF4-FFF2-40B4-BE49-F238E27FC236}">
                <a16:creationId xmlns:a16="http://schemas.microsoft.com/office/drawing/2014/main" id="{87313FC1-3124-4730-A286-06AC0235C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6868" y="17111"/>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3">
            <a:extLst>
              <a:ext uri="{FF2B5EF4-FFF2-40B4-BE49-F238E27FC236}">
                <a16:creationId xmlns:a16="http://schemas.microsoft.com/office/drawing/2014/main" id="{0BC76136-E01B-4A85-A90F-36AEA0E4AF9E}"/>
              </a:ext>
            </a:extLst>
          </p:cNvPr>
          <p:cNvSpPr>
            <a:spLocks noGrp="1"/>
          </p:cNvSpPr>
          <p:nvPr/>
        </p:nvSpPr>
        <p:spPr>
          <a:xfrm>
            <a:off x="97654" y="6411294"/>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10" name="Date Placeholder 3">
            <a:extLst>
              <a:ext uri="{FF2B5EF4-FFF2-40B4-BE49-F238E27FC236}">
                <a16:creationId xmlns:a16="http://schemas.microsoft.com/office/drawing/2014/main" id="{030A9819-014E-4564-BB3E-29C03067534E}"/>
              </a:ext>
            </a:extLst>
          </p:cNvPr>
          <p:cNvSpPr>
            <a:spLocks noGrp="1"/>
          </p:cNvSpPr>
          <p:nvPr/>
        </p:nvSpPr>
        <p:spPr>
          <a:xfrm>
            <a:off x="5416858" y="6342524"/>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11" name="Slide Number Placeholder 9">
            <a:extLst>
              <a:ext uri="{FF2B5EF4-FFF2-40B4-BE49-F238E27FC236}">
                <a16:creationId xmlns:a16="http://schemas.microsoft.com/office/drawing/2014/main" id="{B64CF76F-3123-43D4-A989-C415EC7A6B89}"/>
              </a:ext>
            </a:extLst>
          </p:cNvPr>
          <p:cNvSpPr>
            <a:spLocks noGrp="1"/>
          </p:cNvSpPr>
          <p:nvPr>
            <p:ph type="sldNum" sz="quarter" idx="12"/>
          </p:nvPr>
        </p:nvSpPr>
        <p:spPr>
          <a:xfrm>
            <a:off x="11055350" y="6432538"/>
            <a:ext cx="297815" cy="365125"/>
          </a:xfrm>
        </p:spPr>
        <p:txBody>
          <a:bodyPr>
            <a:normAutofit lnSpcReduction="10000"/>
          </a:bodyPr>
          <a:lstStyle/>
          <a:p>
            <a:fld id="{67EF1091-B4EF-4D77-8340-F550199AB20B}" type="slidenum">
              <a:rPr lang="en-IN" smtClean="0"/>
              <a:t>1</a:t>
            </a:fld>
            <a:endParaRPr lang="en-IN"/>
          </a:p>
        </p:txBody>
      </p:sp>
      <p:cxnSp>
        <p:nvCxnSpPr>
          <p:cNvPr id="9" name="Straight Connector 8">
            <a:extLst>
              <a:ext uri="{FF2B5EF4-FFF2-40B4-BE49-F238E27FC236}">
                <a16:creationId xmlns:a16="http://schemas.microsoft.com/office/drawing/2014/main" id="{41372E89-39C1-4C9F-AF80-1E2EFDE93584}"/>
              </a:ext>
            </a:extLst>
          </p:cNvPr>
          <p:cNvCxnSpPr/>
          <p:nvPr/>
        </p:nvCxnSpPr>
        <p:spPr>
          <a:xfrm flipV="1">
            <a:off x="2105025" y="1005840"/>
            <a:ext cx="7966710" cy="2667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EFB9613-B652-4D13-B11E-E3BA48315175}"/>
              </a:ext>
            </a:extLst>
          </p:cNvPr>
          <p:cNvSpPr txBox="1"/>
          <p:nvPr/>
        </p:nvSpPr>
        <p:spPr>
          <a:xfrm>
            <a:off x="3487198" y="462824"/>
            <a:ext cx="6094520"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Internship Presentation 2020-2021</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3"/>
          <p:cNvSpPr txBox="1">
            <a:spLocks noGrp="1"/>
          </p:cNvSpPr>
          <p:nvPr>
            <p:ph type="title"/>
          </p:nvPr>
        </p:nvSpPr>
        <p:spPr>
          <a:xfrm>
            <a:off x="1738400" y="838940"/>
            <a:ext cx="9374000" cy="736846"/>
          </a:xfrm>
          <a:prstGeom prst="rect">
            <a:avLst/>
          </a:prstGeom>
        </p:spPr>
        <p:txBody>
          <a:bodyPr spcFirstLastPara="1" vert="horz" wrap="square" lIns="121900" tIns="121900" rIns="121900" bIns="121900" rtlCol="0" anchor="t" anchorCtr="0">
            <a:normAutofit/>
          </a:bodyPr>
          <a:lstStyle/>
          <a:p>
            <a:r>
              <a:rPr lang="en-US" sz="2250" b="1" u="sng" dirty="0">
                <a:latin typeface="Times New Roman" panose="02020603050405020304" pitchFamily="18" charset="0"/>
                <a:cs typeface="Times New Roman" panose="02020603050405020304" pitchFamily="18" charset="0"/>
              </a:rPr>
              <a:t>ACHIEVED RESULTS</a:t>
            </a:r>
            <a:endParaRPr sz="2250" b="1" u="sng" dirty="0">
              <a:latin typeface="Times New Roman" panose="02020603050405020304" pitchFamily="18" charset="0"/>
              <a:cs typeface="Times New Roman" panose="02020603050405020304" pitchFamily="18" charset="0"/>
            </a:endParaRPr>
          </a:p>
        </p:txBody>
      </p:sp>
      <p:sp>
        <p:nvSpPr>
          <p:cNvPr id="349" name="Google Shape;349;p23"/>
          <p:cNvSpPr txBox="1">
            <a:spLocks noGrp="1"/>
          </p:cNvSpPr>
          <p:nvPr>
            <p:ph type="body" idx="1"/>
          </p:nvPr>
        </p:nvSpPr>
        <p:spPr>
          <a:xfrm>
            <a:off x="1376039" y="1393794"/>
            <a:ext cx="9736361" cy="4648373"/>
          </a:xfrm>
          <a:prstGeom prst="rect">
            <a:avLst/>
          </a:prstGeom>
        </p:spPr>
        <p:txBody>
          <a:bodyPr spcFirstLastPara="1" vert="horz" wrap="square" lIns="121900" tIns="121900" rIns="121900" bIns="121900" rtlCol="0" anchor="t" anchorCtr="0">
            <a:normAutofit/>
          </a:bodyPr>
          <a:lstStyle/>
          <a:p>
            <a:pPr marL="342900"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It shows zigzag motion.</a:t>
            </a:r>
            <a:endParaRPr sz="195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Can increment and Decrement based on requirements.</a:t>
            </a:r>
          </a:p>
          <a:p>
            <a:pPr marL="342900"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Steps of rotation can be varied according to the length of fabric.</a:t>
            </a:r>
            <a:endParaRPr sz="195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Able to pause and resume at any instant we wish to.</a:t>
            </a:r>
            <a:endParaRPr sz="195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Minimize vibrations in the motor, by controlling the applied dc.</a:t>
            </a:r>
            <a:endParaRPr sz="195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Emergency Stop functionality was tested, and intended results were achieved.</a:t>
            </a:r>
            <a:endParaRPr sz="1950"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08EF50C-27FA-4E03-A12F-4F815D5A11B1}"/>
              </a:ext>
            </a:extLst>
          </p:cNvPr>
          <p:cNvPicPr>
            <a:picLocks noChangeAspect="1"/>
          </p:cNvPicPr>
          <p:nvPr/>
        </p:nvPicPr>
        <p:blipFill>
          <a:blip r:embed="rId3"/>
          <a:stretch>
            <a:fillRect/>
          </a:stretch>
        </p:blipFill>
        <p:spPr>
          <a:xfrm>
            <a:off x="218887" y="99336"/>
            <a:ext cx="980554" cy="1108027"/>
          </a:xfrm>
          <a:prstGeom prst="rect">
            <a:avLst/>
          </a:prstGeom>
        </p:spPr>
      </p:pic>
      <p:pic>
        <p:nvPicPr>
          <p:cNvPr id="5" name="Picture 2">
            <a:extLst>
              <a:ext uri="{FF2B5EF4-FFF2-40B4-BE49-F238E27FC236}">
                <a16:creationId xmlns:a16="http://schemas.microsoft.com/office/drawing/2014/main" id="{60E05801-A8EC-4190-88DB-F16F3A30F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6868" y="17111"/>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3">
            <a:extLst>
              <a:ext uri="{FF2B5EF4-FFF2-40B4-BE49-F238E27FC236}">
                <a16:creationId xmlns:a16="http://schemas.microsoft.com/office/drawing/2014/main" id="{7D57DFD6-1627-42DD-8D68-2DD98C8D0E28}"/>
              </a:ext>
            </a:extLst>
          </p:cNvPr>
          <p:cNvSpPr>
            <a:spLocks noGrp="1"/>
          </p:cNvSpPr>
          <p:nvPr/>
        </p:nvSpPr>
        <p:spPr>
          <a:xfrm>
            <a:off x="150364" y="63750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7" name="Date Placeholder 3">
            <a:extLst>
              <a:ext uri="{FF2B5EF4-FFF2-40B4-BE49-F238E27FC236}">
                <a16:creationId xmlns:a16="http://schemas.microsoft.com/office/drawing/2014/main" id="{AFE0B5F0-5224-4480-BA36-30996B5C883B}"/>
              </a:ext>
            </a:extLst>
          </p:cNvPr>
          <p:cNvSpPr>
            <a:spLocks noGrp="1"/>
          </p:cNvSpPr>
          <p:nvPr/>
        </p:nvSpPr>
        <p:spPr>
          <a:xfrm>
            <a:off x="5416858" y="63514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8" name="Slide Number Placeholder 9">
            <a:extLst>
              <a:ext uri="{FF2B5EF4-FFF2-40B4-BE49-F238E27FC236}">
                <a16:creationId xmlns:a16="http://schemas.microsoft.com/office/drawing/2014/main" id="{D9C4812F-6DF9-481C-AF17-E4B2BD5281CC}"/>
              </a:ext>
            </a:extLst>
          </p:cNvPr>
          <p:cNvSpPr>
            <a:spLocks noGrp="1"/>
          </p:cNvSpPr>
          <p:nvPr>
            <p:ph type="sldNum" sz="quarter" idx="12"/>
          </p:nvPr>
        </p:nvSpPr>
        <p:spPr>
          <a:xfrm>
            <a:off x="11055350" y="6423660"/>
            <a:ext cx="297815" cy="365125"/>
          </a:xfrm>
        </p:spPr>
        <p:txBody>
          <a:bodyPr>
            <a:normAutofit fontScale="77500" lnSpcReduction="20000"/>
          </a:bodyPr>
          <a:lstStyle/>
          <a:p>
            <a:fld id="{67EF1091-B4EF-4D77-8340-F550199AB20B}" type="slidenum">
              <a:rPr lang="en-IN" smtClean="0"/>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4"/>
          <p:cNvSpPr txBox="1">
            <a:spLocks noGrp="1"/>
          </p:cNvSpPr>
          <p:nvPr>
            <p:ph type="title"/>
          </p:nvPr>
        </p:nvSpPr>
        <p:spPr>
          <a:xfrm>
            <a:off x="1738400" y="815767"/>
            <a:ext cx="9374000" cy="1437953"/>
          </a:xfrm>
          <a:prstGeom prst="rect">
            <a:avLst/>
          </a:prstGeom>
        </p:spPr>
        <p:txBody>
          <a:bodyPr spcFirstLastPara="1" vert="horz" wrap="square" lIns="121900" tIns="121900" rIns="121900" bIns="121900" rtlCol="0" anchor="t" anchorCtr="0">
            <a:normAutofit/>
          </a:bodyPr>
          <a:lstStyle/>
          <a:p>
            <a:r>
              <a:rPr lang="en-US" sz="2250" b="1" u="sng" dirty="0">
                <a:latin typeface="Times New Roman" panose="02020603050405020304" pitchFamily="18" charset="0"/>
                <a:cs typeface="Times New Roman" panose="02020603050405020304" pitchFamily="18" charset="0"/>
              </a:rPr>
              <a:t>WAR COMBAT ROBOT</a:t>
            </a:r>
            <a:endParaRPr sz="2250" b="1" u="sng" dirty="0">
              <a:latin typeface="Times New Roman" panose="02020603050405020304" pitchFamily="18" charset="0"/>
              <a:cs typeface="Times New Roman" panose="02020603050405020304" pitchFamily="18" charset="0"/>
            </a:endParaRPr>
          </a:p>
        </p:txBody>
      </p:sp>
      <p:sp>
        <p:nvSpPr>
          <p:cNvPr id="355" name="Google Shape;355;p24"/>
          <p:cNvSpPr txBox="1">
            <a:spLocks noGrp="1"/>
          </p:cNvSpPr>
          <p:nvPr>
            <p:ph type="body" idx="1"/>
          </p:nvPr>
        </p:nvSpPr>
        <p:spPr>
          <a:xfrm>
            <a:off x="1402672" y="1500326"/>
            <a:ext cx="9709728" cy="4541907"/>
          </a:xfrm>
          <a:prstGeom prst="rect">
            <a:avLst/>
          </a:prstGeom>
        </p:spPr>
        <p:txBody>
          <a:bodyPr spcFirstLastPara="1" vert="horz" wrap="square" lIns="121900" tIns="121900" rIns="121900" bIns="121900" rtlCol="0" anchor="t" anchorCtr="0">
            <a:normAutofit/>
          </a:bodyPr>
          <a:lstStyle/>
          <a:p>
            <a:pPr marL="342900" indent="-342900" algn="just">
              <a:lnSpc>
                <a:spcPct val="150000"/>
              </a:lnSpc>
            </a:pPr>
            <a:r>
              <a:rPr lang="en" sz="1950" dirty="0">
                <a:latin typeface="Times New Roman" panose="02020603050405020304" pitchFamily="18" charset="0"/>
                <a:cs typeface="Times New Roman" panose="02020603050405020304" pitchFamily="18" charset="0"/>
              </a:rPr>
              <a:t>Towards the end of the internship we were assigned a project of assembly of robot which consists of robotic hand on a mobile platforms.</a:t>
            </a:r>
            <a:endParaRPr sz="1950" dirty="0">
              <a:latin typeface="Times New Roman" panose="02020603050405020304" pitchFamily="18" charset="0"/>
              <a:cs typeface="Times New Roman" panose="02020603050405020304" pitchFamily="18" charset="0"/>
            </a:endParaRPr>
          </a:p>
          <a:p>
            <a:pPr marL="342900" indent="-342900" algn="just">
              <a:lnSpc>
                <a:spcPct val="150000"/>
              </a:lnSpc>
              <a:spcBef>
                <a:spcPts val="1600"/>
              </a:spcBef>
            </a:pPr>
            <a:r>
              <a:rPr lang="en" sz="1950" dirty="0">
                <a:latin typeface="Times New Roman" panose="02020603050405020304" pitchFamily="18" charset="0"/>
                <a:cs typeface="Times New Roman" panose="02020603050405020304" pitchFamily="18" charset="0"/>
              </a:rPr>
              <a:t>We planned upon the type of sensors and functionalities to equip it with.</a:t>
            </a:r>
            <a:endParaRPr sz="1950" dirty="0">
              <a:latin typeface="Times New Roman" panose="02020603050405020304" pitchFamily="18" charset="0"/>
              <a:cs typeface="Times New Roman" panose="02020603050405020304" pitchFamily="18" charset="0"/>
            </a:endParaRPr>
          </a:p>
          <a:p>
            <a:pPr marL="342900" indent="-342900" algn="just">
              <a:lnSpc>
                <a:spcPct val="150000"/>
              </a:lnSpc>
              <a:spcBef>
                <a:spcPts val="1600"/>
              </a:spcBef>
            </a:pPr>
            <a:r>
              <a:rPr lang="en" sz="1950" dirty="0">
                <a:latin typeface="Times New Roman" panose="02020603050405020304" pitchFamily="18" charset="0"/>
                <a:cs typeface="Times New Roman" panose="02020603050405020304" pitchFamily="18" charset="0"/>
              </a:rPr>
              <a:t>This was a robot targeted for STEM program. This will be transformed to a DIY kit for high school students.</a:t>
            </a:r>
            <a:endParaRPr sz="1950" dirty="0">
              <a:latin typeface="Times New Roman" panose="02020603050405020304" pitchFamily="18" charset="0"/>
              <a:cs typeface="Times New Roman" panose="02020603050405020304" pitchFamily="18" charset="0"/>
            </a:endParaRPr>
          </a:p>
          <a:p>
            <a:pPr marL="342900" indent="-342900" algn="just">
              <a:lnSpc>
                <a:spcPct val="150000"/>
              </a:lnSpc>
              <a:spcBef>
                <a:spcPts val="1600"/>
              </a:spcBef>
            </a:pPr>
            <a:r>
              <a:rPr lang="en" sz="1950" dirty="0">
                <a:latin typeface="Times New Roman" panose="02020603050405020304" pitchFamily="18" charset="0"/>
                <a:cs typeface="Times New Roman" panose="02020603050405020304" pitchFamily="18" charset="0"/>
              </a:rPr>
              <a:t>This platform allows to interface different sensors and actuators, thus being a great learning tool. </a:t>
            </a:r>
            <a:endParaRPr sz="1950" dirty="0">
              <a:latin typeface="Times New Roman" panose="02020603050405020304" pitchFamily="18" charset="0"/>
              <a:cs typeface="Times New Roman" panose="02020603050405020304" pitchFamily="18" charset="0"/>
            </a:endParaRPr>
          </a:p>
          <a:p>
            <a:pPr marL="0" indent="0">
              <a:spcBef>
                <a:spcPts val="1600"/>
              </a:spcBef>
              <a:spcAft>
                <a:spcPts val="1600"/>
              </a:spcAft>
              <a:buNone/>
            </a:pPr>
            <a:endParaRPr sz="2000" dirty="0"/>
          </a:p>
        </p:txBody>
      </p:sp>
      <p:pic>
        <p:nvPicPr>
          <p:cNvPr id="4" name="Picture 3">
            <a:extLst>
              <a:ext uri="{FF2B5EF4-FFF2-40B4-BE49-F238E27FC236}">
                <a16:creationId xmlns:a16="http://schemas.microsoft.com/office/drawing/2014/main" id="{85D15899-8BFD-4928-B6C5-CAA40AE4815E}"/>
              </a:ext>
            </a:extLst>
          </p:cNvPr>
          <p:cNvPicPr>
            <a:picLocks noChangeAspect="1"/>
          </p:cNvPicPr>
          <p:nvPr/>
        </p:nvPicPr>
        <p:blipFill>
          <a:blip r:embed="rId3"/>
          <a:stretch>
            <a:fillRect/>
          </a:stretch>
        </p:blipFill>
        <p:spPr>
          <a:xfrm>
            <a:off x="218887" y="99336"/>
            <a:ext cx="980554" cy="1108027"/>
          </a:xfrm>
          <a:prstGeom prst="rect">
            <a:avLst/>
          </a:prstGeom>
        </p:spPr>
      </p:pic>
      <p:pic>
        <p:nvPicPr>
          <p:cNvPr id="5" name="Picture 2">
            <a:extLst>
              <a:ext uri="{FF2B5EF4-FFF2-40B4-BE49-F238E27FC236}">
                <a16:creationId xmlns:a16="http://schemas.microsoft.com/office/drawing/2014/main" id="{9D040C30-5850-4B78-8147-5D2032793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6868" y="17111"/>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3">
            <a:extLst>
              <a:ext uri="{FF2B5EF4-FFF2-40B4-BE49-F238E27FC236}">
                <a16:creationId xmlns:a16="http://schemas.microsoft.com/office/drawing/2014/main" id="{3DD21E38-FCF3-48DD-B702-0EFD813CEA5A}"/>
              </a:ext>
            </a:extLst>
          </p:cNvPr>
          <p:cNvSpPr>
            <a:spLocks noGrp="1"/>
          </p:cNvSpPr>
          <p:nvPr/>
        </p:nvSpPr>
        <p:spPr>
          <a:xfrm>
            <a:off x="150364" y="63838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7" name="Date Placeholder 3">
            <a:extLst>
              <a:ext uri="{FF2B5EF4-FFF2-40B4-BE49-F238E27FC236}">
                <a16:creationId xmlns:a16="http://schemas.microsoft.com/office/drawing/2014/main" id="{4B1D94AA-3E51-472A-A302-4AB39804D49D}"/>
              </a:ext>
            </a:extLst>
          </p:cNvPr>
          <p:cNvSpPr>
            <a:spLocks noGrp="1"/>
          </p:cNvSpPr>
          <p:nvPr/>
        </p:nvSpPr>
        <p:spPr>
          <a:xfrm>
            <a:off x="5416858" y="63514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8" name="Slide Number Placeholder 9">
            <a:extLst>
              <a:ext uri="{FF2B5EF4-FFF2-40B4-BE49-F238E27FC236}">
                <a16:creationId xmlns:a16="http://schemas.microsoft.com/office/drawing/2014/main" id="{97208FF7-A602-41B0-93EA-733A6B7AC35E}"/>
              </a:ext>
            </a:extLst>
          </p:cNvPr>
          <p:cNvSpPr>
            <a:spLocks noGrp="1"/>
          </p:cNvSpPr>
          <p:nvPr>
            <p:ph type="sldNum" sz="quarter" idx="12"/>
          </p:nvPr>
        </p:nvSpPr>
        <p:spPr>
          <a:xfrm>
            <a:off x="11055350" y="6423660"/>
            <a:ext cx="297815" cy="365125"/>
          </a:xfrm>
        </p:spPr>
        <p:txBody>
          <a:bodyPr>
            <a:normAutofit fontScale="77500" lnSpcReduction="20000"/>
          </a:bodyPr>
          <a:lstStyle/>
          <a:p>
            <a:fld id="{67EF1091-B4EF-4D77-8340-F550199AB20B}" type="slidenum">
              <a:rPr lang="en-IN" smtClean="0"/>
              <a:t>11</a:t>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5"/>
          <p:cNvSpPr txBox="1">
            <a:spLocks noGrp="1"/>
          </p:cNvSpPr>
          <p:nvPr>
            <p:ph type="title"/>
          </p:nvPr>
        </p:nvSpPr>
        <p:spPr>
          <a:xfrm>
            <a:off x="1589277" y="798808"/>
            <a:ext cx="3840240" cy="706852"/>
          </a:xfrm>
          <a:prstGeom prst="rect">
            <a:avLst/>
          </a:prstGeom>
        </p:spPr>
        <p:txBody>
          <a:bodyPr spcFirstLastPara="1" vert="horz" wrap="square" lIns="121900" tIns="121900" rIns="121900" bIns="121900" rtlCol="0" anchor="t" anchorCtr="0">
            <a:normAutofit/>
          </a:bodyPr>
          <a:lstStyle/>
          <a:p>
            <a:pPr algn="just"/>
            <a:r>
              <a:rPr lang="en-US" sz="2250" b="1" u="sng" dirty="0">
                <a:latin typeface="Times New Roman" panose="02020603050405020304" pitchFamily="18" charset="0"/>
                <a:cs typeface="Times New Roman" panose="02020603050405020304" pitchFamily="18" charset="0"/>
              </a:rPr>
              <a:t>I</a:t>
            </a:r>
            <a:r>
              <a:rPr lang="en-IN" sz="2250" b="1" u="sng" dirty="0">
                <a:latin typeface="Times New Roman" panose="02020603050405020304" pitchFamily="18" charset="0"/>
                <a:cs typeface="Times New Roman" panose="02020603050405020304" pitchFamily="18" charset="0"/>
              </a:rPr>
              <a:t>NTERMEDIATE PHASES</a:t>
            </a:r>
            <a:endParaRPr sz="2250" b="1" u="sng" dirty="0">
              <a:latin typeface="Times New Roman" panose="02020603050405020304" pitchFamily="18" charset="0"/>
              <a:cs typeface="Times New Roman" panose="02020603050405020304" pitchFamily="18" charset="0"/>
            </a:endParaRPr>
          </a:p>
        </p:txBody>
      </p:sp>
      <p:sp>
        <p:nvSpPr>
          <p:cNvPr id="361" name="Google Shape;361;p25"/>
          <p:cNvSpPr txBox="1">
            <a:spLocks noGrp="1"/>
          </p:cNvSpPr>
          <p:nvPr>
            <p:ph type="body" idx="1"/>
          </p:nvPr>
        </p:nvSpPr>
        <p:spPr>
          <a:xfrm>
            <a:off x="8164495" y="798808"/>
            <a:ext cx="2438228" cy="918475"/>
          </a:xfrm>
          <a:prstGeom prst="rect">
            <a:avLst/>
          </a:prstGeom>
        </p:spPr>
        <p:txBody>
          <a:bodyPr spcFirstLastPara="1" vert="horz" wrap="square" lIns="121900" tIns="121900" rIns="121900" bIns="121900" rtlCol="0" anchor="t" anchorCtr="0">
            <a:normAutofit/>
          </a:bodyPr>
          <a:lstStyle/>
          <a:p>
            <a:pPr marL="0" indent="0" algn="just">
              <a:spcAft>
                <a:spcPts val="1600"/>
              </a:spcAft>
              <a:buNone/>
            </a:pPr>
            <a:r>
              <a:rPr lang="en-US" sz="2250" b="1" u="sng" dirty="0">
                <a:latin typeface="Times New Roman" panose="02020603050405020304" pitchFamily="18" charset="0"/>
                <a:cs typeface="Times New Roman" panose="02020603050405020304" pitchFamily="18" charset="0"/>
              </a:rPr>
              <a:t>FINAL MODEL</a:t>
            </a:r>
            <a:endParaRPr sz="2250" b="1" u="sng" dirty="0">
              <a:latin typeface="Times New Roman" panose="02020603050405020304" pitchFamily="18" charset="0"/>
              <a:cs typeface="Times New Roman" panose="02020603050405020304" pitchFamily="18" charset="0"/>
            </a:endParaRPr>
          </a:p>
        </p:txBody>
      </p:sp>
      <p:pic>
        <p:nvPicPr>
          <p:cNvPr id="362" name="Google Shape;362;p25"/>
          <p:cNvPicPr preferRelativeResize="0"/>
          <p:nvPr/>
        </p:nvPicPr>
        <p:blipFill rotWithShape="1">
          <a:blip r:embed="rId3">
            <a:alphaModFix/>
          </a:blip>
          <a:srcRect t="16729"/>
          <a:stretch/>
        </p:blipFill>
        <p:spPr>
          <a:xfrm>
            <a:off x="368047" y="1349405"/>
            <a:ext cx="2810593" cy="2264089"/>
          </a:xfrm>
          <a:prstGeom prst="rect">
            <a:avLst/>
          </a:prstGeom>
          <a:noFill/>
          <a:ln>
            <a:noFill/>
          </a:ln>
        </p:spPr>
      </p:pic>
      <p:pic>
        <p:nvPicPr>
          <p:cNvPr id="363" name="Google Shape;363;p25"/>
          <p:cNvPicPr preferRelativeResize="0"/>
          <p:nvPr/>
        </p:nvPicPr>
        <p:blipFill>
          <a:blip r:embed="rId4">
            <a:alphaModFix/>
          </a:blip>
          <a:stretch>
            <a:fillRect/>
          </a:stretch>
        </p:blipFill>
        <p:spPr>
          <a:xfrm>
            <a:off x="3378258" y="1349405"/>
            <a:ext cx="3246167" cy="2264089"/>
          </a:xfrm>
          <a:prstGeom prst="rect">
            <a:avLst/>
          </a:prstGeom>
          <a:noFill/>
          <a:ln>
            <a:noFill/>
          </a:ln>
        </p:spPr>
      </p:pic>
      <p:pic>
        <p:nvPicPr>
          <p:cNvPr id="364" name="Google Shape;364;p25"/>
          <p:cNvPicPr preferRelativeResize="0"/>
          <p:nvPr/>
        </p:nvPicPr>
        <p:blipFill>
          <a:blip r:embed="rId5">
            <a:alphaModFix/>
          </a:blip>
          <a:stretch>
            <a:fillRect/>
          </a:stretch>
        </p:blipFill>
        <p:spPr>
          <a:xfrm>
            <a:off x="7002422" y="1349405"/>
            <a:ext cx="4809692" cy="3932100"/>
          </a:xfrm>
          <a:prstGeom prst="rect">
            <a:avLst/>
          </a:prstGeom>
          <a:noFill/>
          <a:ln>
            <a:noFill/>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5998" y="3732058"/>
            <a:ext cx="3801870" cy="2553333"/>
          </a:xfrm>
          <a:prstGeom prst="rect">
            <a:avLst/>
          </a:prstGeom>
        </p:spPr>
      </p:pic>
      <p:pic>
        <p:nvPicPr>
          <p:cNvPr id="8" name="Picture 7">
            <a:extLst>
              <a:ext uri="{FF2B5EF4-FFF2-40B4-BE49-F238E27FC236}">
                <a16:creationId xmlns:a16="http://schemas.microsoft.com/office/drawing/2014/main" id="{B1617BE3-C233-488B-A16C-AA1437A0B055}"/>
              </a:ext>
            </a:extLst>
          </p:cNvPr>
          <p:cNvPicPr>
            <a:picLocks noChangeAspect="1"/>
          </p:cNvPicPr>
          <p:nvPr/>
        </p:nvPicPr>
        <p:blipFill>
          <a:blip r:embed="rId7"/>
          <a:stretch>
            <a:fillRect/>
          </a:stretch>
        </p:blipFill>
        <p:spPr>
          <a:xfrm>
            <a:off x="218887" y="99336"/>
            <a:ext cx="980554" cy="1108027"/>
          </a:xfrm>
          <a:prstGeom prst="rect">
            <a:avLst/>
          </a:prstGeom>
        </p:spPr>
      </p:pic>
      <p:pic>
        <p:nvPicPr>
          <p:cNvPr id="9" name="Picture 2">
            <a:extLst>
              <a:ext uri="{FF2B5EF4-FFF2-40B4-BE49-F238E27FC236}">
                <a16:creationId xmlns:a16="http://schemas.microsoft.com/office/drawing/2014/main" id="{DDEA1A0D-0798-4203-96E4-FD62889AE2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86868" y="17111"/>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Date Placeholder 3">
            <a:extLst>
              <a:ext uri="{FF2B5EF4-FFF2-40B4-BE49-F238E27FC236}">
                <a16:creationId xmlns:a16="http://schemas.microsoft.com/office/drawing/2014/main" id="{3DDF81E3-2174-46BA-B89B-275280F3D3DD}"/>
              </a:ext>
            </a:extLst>
          </p:cNvPr>
          <p:cNvSpPr>
            <a:spLocks noGrp="1"/>
          </p:cNvSpPr>
          <p:nvPr/>
        </p:nvSpPr>
        <p:spPr>
          <a:xfrm>
            <a:off x="150364" y="63838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11" name="Date Placeholder 3">
            <a:extLst>
              <a:ext uri="{FF2B5EF4-FFF2-40B4-BE49-F238E27FC236}">
                <a16:creationId xmlns:a16="http://schemas.microsoft.com/office/drawing/2014/main" id="{EECA7BE2-550F-40E7-BA91-B666C08BB4F7}"/>
              </a:ext>
            </a:extLst>
          </p:cNvPr>
          <p:cNvSpPr>
            <a:spLocks noGrp="1"/>
          </p:cNvSpPr>
          <p:nvPr/>
        </p:nvSpPr>
        <p:spPr>
          <a:xfrm>
            <a:off x="5416858" y="63514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12" name="Slide Number Placeholder 9">
            <a:extLst>
              <a:ext uri="{FF2B5EF4-FFF2-40B4-BE49-F238E27FC236}">
                <a16:creationId xmlns:a16="http://schemas.microsoft.com/office/drawing/2014/main" id="{106E5281-5BCD-4814-9D7D-8E210360B539}"/>
              </a:ext>
            </a:extLst>
          </p:cNvPr>
          <p:cNvSpPr>
            <a:spLocks noGrp="1"/>
          </p:cNvSpPr>
          <p:nvPr>
            <p:ph type="sldNum" sz="quarter" idx="12"/>
          </p:nvPr>
        </p:nvSpPr>
        <p:spPr>
          <a:xfrm>
            <a:off x="11055350" y="6423660"/>
            <a:ext cx="297815" cy="365125"/>
          </a:xfrm>
        </p:spPr>
        <p:txBody>
          <a:bodyPr>
            <a:normAutofit fontScale="77500" lnSpcReduction="20000"/>
          </a:bodyPr>
          <a:lstStyle/>
          <a:p>
            <a:fld id="{67EF1091-B4EF-4D77-8340-F550199AB20B}" type="slidenum">
              <a:rPr lang="en-IN" smtClean="0"/>
              <a:t>12</a:t>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txBox="1">
            <a:spLocks noGrp="1"/>
          </p:cNvSpPr>
          <p:nvPr>
            <p:ph type="title"/>
          </p:nvPr>
        </p:nvSpPr>
        <p:spPr>
          <a:xfrm>
            <a:off x="1269507" y="967666"/>
            <a:ext cx="9842893" cy="825623"/>
          </a:xfrm>
          <a:prstGeom prst="rect">
            <a:avLst/>
          </a:prstGeom>
        </p:spPr>
        <p:txBody>
          <a:bodyPr spcFirstLastPara="1" vert="horz" wrap="square" lIns="121900" tIns="121900" rIns="121900" bIns="121900" rtlCol="0" anchor="t" anchorCtr="0">
            <a:normAutofit/>
          </a:bodyPr>
          <a:lstStyle/>
          <a:p>
            <a:r>
              <a:rPr lang="en-US" sz="2250" b="1" u="sng" dirty="0">
                <a:latin typeface="Times New Roman" panose="02020603050405020304" pitchFamily="18" charset="0"/>
                <a:cs typeface="Times New Roman" panose="02020603050405020304" pitchFamily="18" charset="0"/>
              </a:rPr>
              <a:t>OUTCOMES</a:t>
            </a:r>
            <a:endParaRPr sz="2250" b="1" u="sng" dirty="0">
              <a:latin typeface="Times New Roman" panose="02020603050405020304" pitchFamily="18" charset="0"/>
              <a:cs typeface="Times New Roman" panose="02020603050405020304" pitchFamily="18" charset="0"/>
            </a:endParaRPr>
          </a:p>
        </p:txBody>
      </p:sp>
      <p:sp>
        <p:nvSpPr>
          <p:cNvPr id="370" name="Google Shape;370;p26"/>
          <p:cNvSpPr txBox="1">
            <a:spLocks noGrp="1"/>
          </p:cNvSpPr>
          <p:nvPr>
            <p:ph type="body" idx="1"/>
          </p:nvPr>
        </p:nvSpPr>
        <p:spPr>
          <a:xfrm>
            <a:off x="523784" y="1500325"/>
            <a:ext cx="5122414" cy="4208017"/>
          </a:xfrm>
          <a:prstGeom prst="rect">
            <a:avLst/>
          </a:prstGeom>
        </p:spPr>
        <p:txBody>
          <a:bodyPr spcFirstLastPara="1" vert="horz" wrap="square" lIns="121900" tIns="121900" rIns="121900" bIns="121900" rtlCol="0" anchor="t" anchorCtr="0">
            <a:normAutofit/>
          </a:bodyPr>
          <a:lstStyle/>
          <a:p>
            <a:pPr indent="0">
              <a:lnSpc>
                <a:spcPct val="150000"/>
              </a:lnSpc>
              <a:buNone/>
            </a:pPr>
            <a:r>
              <a:rPr lang="en" sz="2400" b="1" dirty="0">
                <a:solidFill>
                  <a:srgbClr val="000000"/>
                </a:solidFill>
                <a:latin typeface="Times New Roman"/>
                <a:ea typeface="Times New Roman"/>
                <a:cs typeface="Times New Roman"/>
                <a:sym typeface="Times New Roman"/>
              </a:rPr>
              <a:t> </a:t>
            </a:r>
            <a:r>
              <a:rPr lang="en" sz="1900" b="1" u="sng" dirty="0">
                <a:solidFill>
                  <a:srgbClr val="000000"/>
                </a:solidFill>
                <a:latin typeface="Times New Roman"/>
                <a:ea typeface="Times New Roman"/>
                <a:cs typeface="Times New Roman"/>
                <a:sym typeface="Times New Roman"/>
              </a:rPr>
              <a:t>TECHNICAL  OUTCOME</a:t>
            </a:r>
            <a:endParaRPr sz="1900" b="1" u="sng" dirty="0">
              <a:solidFill>
                <a:srgbClr val="000000"/>
              </a:solidFill>
              <a:latin typeface="Times New Roman"/>
              <a:ea typeface="Times New Roman"/>
              <a:cs typeface="Times New Roman"/>
              <a:sym typeface="Times New Roman"/>
            </a:endParaRPr>
          </a:p>
          <a:p>
            <a:pPr indent="0">
              <a:lnSpc>
                <a:spcPct val="150000"/>
              </a:lnSpc>
              <a:buNone/>
            </a:pPr>
            <a:r>
              <a:rPr lang="en" sz="1900" dirty="0">
                <a:solidFill>
                  <a:srgbClr val="000000"/>
                </a:solidFill>
                <a:latin typeface="Times New Roman"/>
                <a:ea typeface="Times New Roman"/>
                <a:cs typeface="Times New Roman"/>
                <a:sym typeface="Times New Roman"/>
              </a:rPr>
              <a:t>The major technical learnings were with respect to interfacing arduino with different sensors, using Proteus and code debugging. Moreover to understand the coordination of the backend and the frontend, and how the documentation must be done for smoother project flow. </a:t>
            </a:r>
            <a:endParaRPr sz="1900" dirty="0">
              <a:solidFill>
                <a:srgbClr val="000000"/>
              </a:solidFill>
              <a:latin typeface="Times New Roman"/>
              <a:ea typeface="Times New Roman"/>
              <a:cs typeface="Times New Roman"/>
              <a:sym typeface="Times New Roman"/>
            </a:endParaRPr>
          </a:p>
          <a:p>
            <a:pPr marL="0" indent="0">
              <a:spcAft>
                <a:spcPts val="1600"/>
              </a:spcAft>
              <a:buNone/>
            </a:pPr>
            <a:endParaRPr dirty="0"/>
          </a:p>
        </p:txBody>
      </p:sp>
      <p:sp>
        <p:nvSpPr>
          <p:cNvPr id="4" name="Google Shape;375;p27">
            <a:extLst>
              <a:ext uri="{FF2B5EF4-FFF2-40B4-BE49-F238E27FC236}">
                <a16:creationId xmlns:a16="http://schemas.microsoft.com/office/drawing/2014/main" id="{8E58C6A0-DA47-4590-9891-04FD47FA6F36}"/>
              </a:ext>
            </a:extLst>
          </p:cNvPr>
          <p:cNvSpPr txBox="1">
            <a:spLocks/>
          </p:cNvSpPr>
          <p:nvPr/>
        </p:nvSpPr>
        <p:spPr>
          <a:xfrm>
            <a:off x="6096000" y="1562470"/>
            <a:ext cx="5016400" cy="4145872"/>
          </a:xfrm>
          <a:prstGeom prst="rect">
            <a:avLst/>
          </a:prstGeom>
        </p:spPr>
        <p:txBody>
          <a:bodyPr spcFirstLastPara="1" vert="horz" wrap="square" lIns="121900" tIns="121900" rIns="121900" bIns="121900" rtlCol="0" anchor="t" anchorCtr="0">
            <a:normAutofit/>
          </a:bodyPr>
          <a:lstStyle>
            <a:lvl1pPr marL="609585" lvl="0" indent="-414856" algn="l" defTabSz="914400" rtl="0" eaLnBrk="1" latinLnBrk="0" hangingPunct="1">
              <a:lnSpc>
                <a:spcPct val="90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170" lvl="1" indent="-397923" algn="l" defTabSz="914400" rtl="0" eaLnBrk="1" latinLnBrk="0" hangingPunct="1">
              <a:lnSpc>
                <a:spcPct val="90000"/>
              </a:lnSpc>
              <a:spcBef>
                <a:spcPts val="0"/>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754" lvl="2" indent="-397923" algn="l" defTabSz="914400" rtl="0" eaLnBrk="1" latinLnBrk="0" hangingPunct="1">
              <a:lnSpc>
                <a:spcPct val="90000"/>
              </a:lnSpc>
              <a:spcBef>
                <a:spcPts val="0"/>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339" lvl="3" indent="-397923" algn="l" defTabSz="914400" rtl="0" eaLnBrk="1" latinLnBrk="0" hangingPunct="1">
              <a:lnSpc>
                <a:spcPct val="90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7924" lvl="4" indent="-397923" algn="l" defTabSz="914400" rtl="0" eaLnBrk="1" latinLnBrk="0" hangingPunct="1">
              <a:lnSpc>
                <a:spcPct val="90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509" lvl="5" indent="-397923" algn="l" defTabSz="914400" rtl="0" eaLnBrk="1" latinLnBrk="0" hangingPunct="1">
              <a:lnSpc>
                <a:spcPct val="90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093" lvl="6" indent="-397923" algn="l" defTabSz="914400" rtl="0" eaLnBrk="1" latinLnBrk="0" hangingPunct="1">
              <a:lnSpc>
                <a:spcPct val="90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678" lvl="7" indent="-397923" algn="l" defTabSz="914400" rtl="0" eaLnBrk="1" latinLnBrk="0" hangingPunct="1">
              <a:lnSpc>
                <a:spcPct val="90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263" lvl="8" indent="-397923" algn="l" defTabSz="914400" rtl="0" eaLnBrk="1" latinLnBrk="0" hangingPunct="1">
              <a:lnSpc>
                <a:spcPct val="90000"/>
              </a:lnSpc>
              <a:spcBef>
                <a:spcPts val="0"/>
              </a:spcBef>
              <a:spcAft>
                <a:spcPts val="0"/>
              </a:spcAft>
              <a:buSzPts val="1100"/>
              <a:buFont typeface="Arial" panose="020B0604020202020204" pitchFamily="34" charset="0"/>
              <a:buChar char="■"/>
              <a:defRPr sz="1800" kern="1200">
                <a:solidFill>
                  <a:schemeClr val="tx1"/>
                </a:solidFill>
                <a:latin typeface="+mn-lt"/>
                <a:ea typeface="+mn-ea"/>
                <a:cs typeface="+mn-cs"/>
              </a:defRPr>
            </a:lvl9pPr>
          </a:lstStyle>
          <a:p>
            <a:pPr indent="0">
              <a:lnSpc>
                <a:spcPct val="150000"/>
              </a:lnSpc>
              <a:buFont typeface="Arial" panose="020B0604020202020204" pitchFamily="34" charset="0"/>
              <a:buNone/>
            </a:pPr>
            <a:r>
              <a:rPr lang="en-US" sz="1900" b="1" u="sng" dirty="0">
                <a:solidFill>
                  <a:srgbClr val="000000"/>
                </a:solidFill>
                <a:latin typeface="Times New Roman"/>
                <a:ea typeface="Times New Roman"/>
                <a:cs typeface="Times New Roman"/>
                <a:sym typeface="Times New Roman"/>
              </a:rPr>
              <a:t>NON-TECHNICAL OUTCOME</a:t>
            </a:r>
          </a:p>
          <a:p>
            <a:pPr indent="0">
              <a:lnSpc>
                <a:spcPct val="150000"/>
              </a:lnSpc>
              <a:buFont typeface="Arial" panose="020B0604020202020204" pitchFamily="34" charset="0"/>
              <a:buNone/>
            </a:pPr>
            <a:r>
              <a:rPr lang="en-US" sz="1900" dirty="0">
                <a:solidFill>
                  <a:srgbClr val="000000"/>
                </a:solidFill>
                <a:latin typeface="Times New Roman"/>
                <a:ea typeface="Times New Roman"/>
                <a:cs typeface="Times New Roman"/>
                <a:sym typeface="Times New Roman"/>
              </a:rPr>
              <a:t>1. Teamwork</a:t>
            </a:r>
          </a:p>
          <a:p>
            <a:pPr indent="0">
              <a:lnSpc>
                <a:spcPct val="150000"/>
              </a:lnSpc>
              <a:buFont typeface="Arial" panose="020B0604020202020204" pitchFamily="34" charset="0"/>
              <a:buNone/>
            </a:pPr>
            <a:r>
              <a:rPr lang="en-US" sz="1900" dirty="0">
                <a:solidFill>
                  <a:srgbClr val="000000"/>
                </a:solidFill>
                <a:latin typeface="Times New Roman"/>
                <a:ea typeface="Times New Roman"/>
                <a:cs typeface="Times New Roman"/>
                <a:sym typeface="Times New Roman"/>
              </a:rPr>
              <a:t>2. Networking</a:t>
            </a:r>
          </a:p>
          <a:p>
            <a:pPr indent="0">
              <a:lnSpc>
                <a:spcPct val="150000"/>
              </a:lnSpc>
              <a:buFont typeface="Arial" panose="020B0604020202020204" pitchFamily="34" charset="0"/>
              <a:buNone/>
            </a:pPr>
            <a:r>
              <a:rPr lang="en-US" sz="1900" dirty="0">
                <a:solidFill>
                  <a:srgbClr val="000000"/>
                </a:solidFill>
                <a:latin typeface="Times New Roman"/>
                <a:ea typeface="Times New Roman"/>
                <a:cs typeface="Times New Roman"/>
                <a:sym typeface="Times New Roman"/>
              </a:rPr>
              <a:t>3. Time Management</a:t>
            </a:r>
          </a:p>
          <a:p>
            <a:pPr indent="0">
              <a:lnSpc>
                <a:spcPct val="150000"/>
              </a:lnSpc>
              <a:buFont typeface="Arial" panose="020B0604020202020204" pitchFamily="34" charset="0"/>
              <a:buNone/>
            </a:pPr>
            <a:r>
              <a:rPr lang="en-US" sz="1900" dirty="0">
                <a:solidFill>
                  <a:srgbClr val="000000"/>
                </a:solidFill>
                <a:latin typeface="Times New Roman"/>
                <a:ea typeface="Times New Roman"/>
                <a:cs typeface="Times New Roman"/>
                <a:sym typeface="Times New Roman"/>
              </a:rPr>
              <a:t>4. Taking positive criticism</a:t>
            </a:r>
          </a:p>
          <a:p>
            <a:pPr indent="0">
              <a:lnSpc>
                <a:spcPct val="150000"/>
              </a:lnSpc>
              <a:buFont typeface="Arial" panose="020B0604020202020204" pitchFamily="34" charset="0"/>
              <a:buNone/>
            </a:pPr>
            <a:endParaRPr lang="en-US" dirty="0">
              <a:solidFill>
                <a:srgbClr val="000000"/>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E3A9D6AC-4A19-48FB-864D-268CDE34EC7B}"/>
              </a:ext>
            </a:extLst>
          </p:cNvPr>
          <p:cNvPicPr>
            <a:picLocks noChangeAspect="1"/>
          </p:cNvPicPr>
          <p:nvPr/>
        </p:nvPicPr>
        <p:blipFill>
          <a:blip r:embed="rId3"/>
          <a:stretch>
            <a:fillRect/>
          </a:stretch>
        </p:blipFill>
        <p:spPr>
          <a:xfrm>
            <a:off x="168121" y="41631"/>
            <a:ext cx="980554" cy="1108027"/>
          </a:xfrm>
          <a:prstGeom prst="rect">
            <a:avLst/>
          </a:prstGeom>
        </p:spPr>
      </p:pic>
      <p:pic>
        <p:nvPicPr>
          <p:cNvPr id="6" name="Picture 2">
            <a:extLst>
              <a:ext uri="{FF2B5EF4-FFF2-40B4-BE49-F238E27FC236}">
                <a16:creationId xmlns:a16="http://schemas.microsoft.com/office/drawing/2014/main" id="{4F0BE231-4463-447F-B764-BD48746C6D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6868" y="-9522"/>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3">
            <a:extLst>
              <a:ext uri="{FF2B5EF4-FFF2-40B4-BE49-F238E27FC236}">
                <a16:creationId xmlns:a16="http://schemas.microsoft.com/office/drawing/2014/main" id="{6DC2ED1C-4113-40BD-8FB7-DD982E1FA30C}"/>
              </a:ext>
            </a:extLst>
          </p:cNvPr>
          <p:cNvSpPr>
            <a:spLocks noGrp="1"/>
          </p:cNvSpPr>
          <p:nvPr/>
        </p:nvSpPr>
        <p:spPr>
          <a:xfrm>
            <a:off x="150364" y="63750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11" name="Date Placeholder 3">
            <a:extLst>
              <a:ext uri="{FF2B5EF4-FFF2-40B4-BE49-F238E27FC236}">
                <a16:creationId xmlns:a16="http://schemas.microsoft.com/office/drawing/2014/main" id="{4B392EAB-E3F5-4F1F-A006-902EBD5E5B75}"/>
              </a:ext>
            </a:extLst>
          </p:cNvPr>
          <p:cNvSpPr>
            <a:spLocks noGrp="1"/>
          </p:cNvSpPr>
          <p:nvPr/>
        </p:nvSpPr>
        <p:spPr>
          <a:xfrm>
            <a:off x="5416858" y="63514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12" name="Slide Number Placeholder 9">
            <a:extLst>
              <a:ext uri="{FF2B5EF4-FFF2-40B4-BE49-F238E27FC236}">
                <a16:creationId xmlns:a16="http://schemas.microsoft.com/office/drawing/2014/main" id="{6C62B8BA-3260-40F6-A827-71AAA9CF8934}"/>
              </a:ext>
            </a:extLst>
          </p:cNvPr>
          <p:cNvSpPr>
            <a:spLocks noGrp="1"/>
          </p:cNvSpPr>
          <p:nvPr>
            <p:ph type="sldNum" sz="quarter" idx="12"/>
          </p:nvPr>
        </p:nvSpPr>
        <p:spPr>
          <a:xfrm>
            <a:off x="11055350" y="6432538"/>
            <a:ext cx="297815" cy="365125"/>
          </a:xfrm>
        </p:spPr>
        <p:txBody>
          <a:bodyPr>
            <a:normAutofit fontScale="77500" lnSpcReduction="20000"/>
          </a:bodyPr>
          <a:lstStyle/>
          <a:p>
            <a:fld id="{67EF1091-B4EF-4D77-8340-F550199AB20B}" type="slidenum">
              <a:rPr lang="en-IN" smtClean="0"/>
              <a:t>13</a:t>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8"/>
          <p:cNvSpPr txBox="1">
            <a:spLocks noGrp="1"/>
          </p:cNvSpPr>
          <p:nvPr>
            <p:ph type="title"/>
          </p:nvPr>
        </p:nvSpPr>
        <p:spPr>
          <a:xfrm>
            <a:off x="79899" y="2097349"/>
            <a:ext cx="11967099" cy="2663301"/>
          </a:xfrm>
          <a:prstGeom prst="rect">
            <a:avLst/>
          </a:prstGeom>
        </p:spPr>
        <p:txBody>
          <a:bodyPr spcFirstLastPara="1" vert="horz" wrap="square" lIns="121900" tIns="121900" rIns="121900" bIns="121900" rtlCol="0" anchor="t" anchorCtr="0">
            <a:normAutofit/>
          </a:bodyPr>
          <a:lstStyle/>
          <a:p>
            <a:r>
              <a:rPr lang="en" dirty="0"/>
              <a:t>                        </a:t>
            </a:r>
            <a:r>
              <a:rPr lang="en" sz="8000" b="1" dirty="0">
                <a:latin typeface="Times New Roman" panose="02020603050405020304" pitchFamily="18" charset="0"/>
                <a:cs typeface="Times New Roman" panose="02020603050405020304" pitchFamily="18" charset="0"/>
              </a:rPr>
              <a:t>THANK YOU</a:t>
            </a:r>
            <a:endParaRPr sz="8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8572C38-6EB3-4AC6-9213-7456F3F5547F}"/>
              </a:ext>
            </a:extLst>
          </p:cNvPr>
          <p:cNvPicPr>
            <a:picLocks noChangeAspect="1"/>
          </p:cNvPicPr>
          <p:nvPr/>
        </p:nvPicPr>
        <p:blipFill>
          <a:blip r:embed="rId3"/>
          <a:stretch>
            <a:fillRect/>
          </a:stretch>
        </p:blipFill>
        <p:spPr>
          <a:xfrm>
            <a:off x="168121" y="32753"/>
            <a:ext cx="980554" cy="1108027"/>
          </a:xfrm>
          <a:prstGeom prst="rect">
            <a:avLst/>
          </a:prstGeom>
        </p:spPr>
      </p:pic>
      <p:pic>
        <p:nvPicPr>
          <p:cNvPr id="4" name="Picture 2">
            <a:extLst>
              <a:ext uri="{FF2B5EF4-FFF2-40B4-BE49-F238E27FC236}">
                <a16:creationId xmlns:a16="http://schemas.microsoft.com/office/drawing/2014/main" id="{47AFEFF3-869B-4D89-8302-EA9784FEC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6868" y="-9522"/>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9">
            <a:extLst>
              <a:ext uri="{FF2B5EF4-FFF2-40B4-BE49-F238E27FC236}">
                <a16:creationId xmlns:a16="http://schemas.microsoft.com/office/drawing/2014/main" id="{E59F558A-6D95-4E26-9111-4150F02F8F3B}"/>
              </a:ext>
            </a:extLst>
          </p:cNvPr>
          <p:cNvSpPr>
            <a:spLocks noGrp="1"/>
          </p:cNvSpPr>
          <p:nvPr>
            <p:ph type="sldNum" sz="quarter" idx="12"/>
          </p:nvPr>
        </p:nvSpPr>
        <p:spPr>
          <a:xfrm>
            <a:off x="11055350" y="6423660"/>
            <a:ext cx="297815" cy="365125"/>
          </a:xfrm>
        </p:spPr>
        <p:txBody>
          <a:bodyPr>
            <a:normAutofit fontScale="77500" lnSpcReduction="20000"/>
          </a:bodyPr>
          <a:lstStyle/>
          <a:p>
            <a:fld id="{67EF1091-B4EF-4D77-8340-F550199AB20B}" type="slidenum">
              <a:rPr lang="en-IN" smtClean="0"/>
              <a:t>14</a:t>
            </a:fld>
            <a:endParaRPr lang="en-IN"/>
          </a:p>
        </p:txBody>
      </p:sp>
      <p:sp>
        <p:nvSpPr>
          <p:cNvPr id="6" name="Date Placeholder 3">
            <a:extLst>
              <a:ext uri="{FF2B5EF4-FFF2-40B4-BE49-F238E27FC236}">
                <a16:creationId xmlns:a16="http://schemas.microsoft.com/office/drawing/2014/main" id="{A517F143-B9A2-4C74-82BB-0EDF58F6810C}"/>
              </a:ext>
            </a:extLst>
          </p:cNvPr>
          <p:cNvSpPr>
            <a:spLocks noGrp="1"/>
          </p:cNvSpPr>
          <p:nvPr/>
        </p:nvSpPr>
        <p:spPr>
          <a:xfrm>
            <a:off x="116334" y="6371133"/>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7" name="Date Placeholder 3">
            <a:extLst>
              <a:ext uri="{FF2B5EF4-FFF2-40B4-BE49-F238E27FC236}">
                <a16:creationId xmlns:a16="http://schemas.microsoft.com/office/drawing/2014/main" id="{7E6E39AC-8017-4760-B3F3-C933674DB5EC}"/>
              </a:ext>
            </a:extLst>
          </p:cNvPr>
          <p:cNvSpPr>
            <a:spLocks noGrp="1"/>
          </p:cNvSpPr>
          <p:nvPr/>
        </p:nvSpPr>
        <p:spPr>
          <a:xfrm>
            <a:off x="5382828" y="6347533"/>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4"/>
          <p:cNvSpPr txBox="1">
            <a:spLocks noGrp="1"/>
          </p:cNvSpPr>
          <p:nvPr>
            <p:ph type="title"/>
          </p:nvPr>
        </p:nvSpPr>
        <p:spPr>
          <a:xfrm>
            <a:off x="1398232" y="976544"/>
            <a:ext cx="9390199" cy="763478"/>
          </a:xfrm>
          <a:prstGeom prst="rect">
            <a:avLst/>
          </a:prstGeom>
        </p:spPr>
        <p:txBody>
          <a:bodyPr spcFirstLastPara="1" vert="horz" wrap="square" lIns="121900" tIns="121900" rIns="121900" bIns="121900" rtlCol="0" anchor="t" anchorCtr="0">
            <a:normAutofit/>
          </a:bodyPr>
          <a:lstStyle/>
          <a:p>
            <a:r>
              <a:rPr lang="en" sz="2250" b="1" u="sng" dirty="0">
                <a:latin typeface="Times New Roman" panose="02020603050405020304" pitchFamily="18" charset="0"/>
                <a:cs typeface="Times New Roman" panose="02020603050405020304" pitchFamily="18" charset="0"/>
              </a:rPr>
              <a:t>ABOUT PINWHEEL ROBOTICS</a:t>
            </a:r>
            <a:endParaRPr sz="2250" b="1" u="sng" dirty="0">
              <a:latin typeface="Times New Roman" panose="02020603050405020304" pitchFamily="18" charset="0"/>
              <a:cs typeface="Times New Roman" panose="02020603050405020304" pitchFamily="18" charset="0"/>
            </a:endParaRPr>
          </a:p>
        </p:txBody>
      </p:sp>
      <p:sp>
        <p:nvSpPr>
          <p:cNvPr id="286" name="Google Shape;286;p14"/>
          <p:cNvSpPr txBox="1">
            <a:spLocks noGrp="1"/>
          </p:cNvSpPr>
          <p:nvPr>
            <p:ph type="body" idx="1"/>
          </p:nvPr>
        </p:nvSpPr>
        <p:spPr>
          <a:xfrm>
            <a:off x="1074198" y="1358283"/>
            <a:ext cx="10038269" cy="4683850"/>
          </a:xfrm>
          <a:prstGeom prst="rect">
            <a:avLst/>
          </a:prstGeom>
        </p:spPr>
        <p:txBody>
          <a:bodyPr spcFirstLastPara="1" vert="horz" wrap="square" lIns="121900" tIns="121900" rIns="121900" bIns="121900" rtlCol="0" anchor="t" anchorCtr="0">
            <a:noAutofit/>
          </a:bodyPr>
          <a:lstStyle/>
          <a:p>
            <a:pPr marL="342900" indent="-342900" algn="just">
              <a:lnSpc>
                <a:spcPct val="150000"/>
              </a:lnSpc>
            </a:pPr>
            <a:r>
              <a:rPr lang="en" sz="1950" dirty="0">
                <a:solidFill>
                  <a:srgbClr val="050505"/>
                </a:solidFill>
                <a:latin typeface="Times New Roman" panose="02020603050405020304" pitchFamily="18" charset="0"/>
                <a:cs typeface="Times New Roman" panose="02020603050405020304" pitchFamily="18" charset="0"/>
              </a:rPr>
              <a:t>Pinwheel Robotics is a Robotics Research &amp; Development Company. They take up R&amp;D projects on Robotics and build prototype.</a:t>
            </a:r>
            <a:endParaRPr sz="1950" dirty="0">
              <a:solidFill>
                <a:srgbClr val="050505"/>
              </a:solidFill>
              <a:latin typeface="Times New Roman" panose="02020603050405020304" pitchFamily="18" charset="0"/>
              <a:cs typeface="Times New Roman" panose="02020603050405020304" pitchFamily="18" charset="0"/>
            </a:endParaRPr>
          </a:p>
          <a:p>
            <a:pPr marL="342900" indent="-342900" algn="just">
              <a:lnSpc>
                <a:spcPct val="150000"/>
              </a:lnSpc>
            </a:pPr>
            <a:r>
              <a:rPr lang="en" sz="1950" dirty="0">
                <a:solidFill>
                  <a:srgbClr val="050505"/>
                </a:solidFill>
                <a:latin typeface="Times New Roman" panose="02020603050405020304" pitchFamily="18" charset="0"/>
                <a:cs typeface="Times New Roman" panose="02020603050405020304" pitchFamily="18" charset="0"/>
              </a:rPr>
              <a:t>They have in-house team of designers , circuit designers , sensor design and programmer who can program microcontroller.</a:t>
            </a:r>
            <a:endParaRPr sz="1950" dirty="0">
              <a:solidFill>
                <a:srgbClr val="000000"/>
              </a:solidFill>
              <a:highlight>
                <a:srgbClr val="FFFFFF"/>
              </a:highlight>
              <a:latin typeface="Times New Roman" panose="02020603050405020304" pitchFamily="18" charset="0"/>
              <a:cs typeface="Times New Roman" panose="02020603050405020304" pitchFamily="18" charset="0"/>
            </a:endParaRPr>
          </a:p>
          <a:p>
            <a:pPr marL="342900" indent="-342900" algn="just">
              <a:lnSpc>
                <a:spcPct val="150000"/>
              </a:lnSpc>
            </a:pPr>
            <a:r>
              <a:rPr lang="en-US" sz="1950" b="0" i="0" dirty="0">
                <a:effectLst/>
                <a:latin typeface="Times New Roman" panose="02020603050405020304" pitchFamily="18" charset="0"/>
                <a:cs typeface="Times New Roman" panose="02020603050405020304" pitchFamily="18" charset="0"/>
              </a:rPr>
              <a:t>They provide solutions and products to educational institutions to enable them in delivering STEM based education for the classrooms.</a:t>
            </a:r>
          </a:p>
          <a:p>
            <a:pPr marL="342900" indent="-342900" algn="just">
              <a:lnSpc>
                <a:spcPct val="150000"/>
              </a:lnSpc>
            </a:pPr>
            <a:r>
              <a:rPr lang="en" sz="1950" dirty="0">
                <a:solidFill>
                  <a:srgbClr val="000000"/>
                </a:solidFill>
                <a:highlight>
                  <a:srgbClr val="FFFFFF"/>
                </a:highlight>
                <a:latin typeface="Times New Roman" panose="02020603050405020304" pitchFamily="18" charset="0"/>
                <a:cs typeface="Times New Roman" panose="02020603050405020304" pitchFamily="18" charset="0"/>
              </a:rPr>
              <a:t>Pinwheel Robotics brings the most novel and practical way of learning the concepts of Science, Technology, Engineering and Mathematics(STEM) to the Future Scientists and Engineers of the nations.</a:t>
            </a:r>
          </a:p>
          <a:p>
            <a:pPr marL="342900" indent="-342900" algn="just">
              <a:lnSpc>
                <a:spcPct val="150000"/>
              </a:lnSpc>
            </a:pPr>
            <a:endParaRPr sz="1950" dirty="0">
              <a:solidFill>
                <a:srgbClr val="000000"/>
              </a:solidFill>
              <a:highlight>
                <a:srgbClr val="FFFFFF"/>
              </a:highlight>
              <a:latin typeface="Times New Roman" panose="02020603050405020304" pitchFamily="18" charset="0"/>
              <a:cs typeface="Times New Roman" panose="02020603050405020304" pitchFamily="18" charset="0"/>
            </a:endParaRPr>
          </a:p>
          <a:p>
            <a:pPr marL="0" indent="0">
              <a:spcAft>
                <a:spcPts val="1600"/>
              </a:spcAft>
              <a:buNone/>
            </a:pPr>
            <a:endParaRPr dirty="0"/>
          </a:p>
        </p:txBody>
      </p:sp>
      <p:pic>
        <p:nvPicPr>
          <p:cNvPr id="4" name="Picture 3">
            <a:extLst>
              <a:ext uri="{FF2B5EF4-FFF2-40B4-BE49-F238E27FC236}">
                <a16:creationId xmlns:a16="http://schemas.microsoft.com/office/drawing/2014/main" id="{BE1FA4AA-EE0A-47D8-8366-AA8C535BB6D0}"/>
              </a:ext>
            </a:extLst>
          </p:cNvPr>
          <p:cNvPicPr>
            <a:picLocks noChangeAspect="1"/>
          </p:cNvPicPr>
          <p:nvPr/>
        </p:nvPicPr>
        <p:blipFill>
          <a:blip r:embed="rId3"/>
          <a:stretch>
            <a:fillRect/>
          </a:stretch>
        </p:blipFill>
        <p:spPr>
          <a:xfrm>
            <a:off x="227765" y="81581"/>
            <a:ext cx="980554" cy="1108027"/>
          </a:xfrm>
          <a:prstGeom prst="rect">
            <a:avLst/>
          </a:prstGeom>
        </p:spPr>
      </p:pic>
      <p:pic>
        <p:nvPicPr>
          <p:cNvPr id="5" name="Picture 2">
            <a:extLst>
              <a:ext uri="{FF2B5EF4-FFF2-40B4-BE49-F238E27FC236}">
                <a16:creationId xmlns:a16="http://schemas.microsoft.com/office/drawing/2014/main" id="{A7E2CEFB-9314-4703-B344-56FAF4327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6868" y="17111"/>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3">
            <a:extLst>
              <a:ext uri="{FF2B5EF4-FFF2-40B4-BE49-F238E27FC236}">
                <a16:creationId xmlns:a16="http://schemas.microsoft.com/office/drawing/2014/main" id="{6E900988-02BA-4A3A-A59F-7A857D441EA2}"/>
              </a:ext>
            </a:extLst>
          </p:cNvPr>
          <p:cNvSpPr>
            <a:spLocks noGrp="1"/>
          </p:cNvSpPr>
          <p:nvPr/>
        </p:nvSpPr>
        <p:spPr>
          <a:xfrm>
            <a:off x="90719" y="6411294"/>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a:t>11/08/2021</a:t>
            </a:r>
          </a:p>
        </p:txBody>
      </p:sp>
      <p:sp>
        <p:nvSpPr>
          <p:cNvPr id="7" name="Date Placeholder 3">
            <a:extLst>
              <a:ext uri="{FF2B5EF4-FFF2-40B4-BE49-F238E27FC236}">
                <a16:creationId xmlns:a16="http://schemas.microsoft.com/office/drawing/2014/main" id="{C91ADB9D-61E8-4C82-B38E-A98ED9C0445B}"/>
              </a:ext>
            </a:extLst>
          </p:cNvPr>
          <p:cNvSpPr>
            <a:spLocks noGrp="1"/>
          </p:cNvSpPr>
          <p:nvPr/>
        </p:nvSpPr>
        <p:spPr>
          <a:xfrm>
            <a:off x="5416858" y="63602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8" name="Slide Number Placeholder 9">
            <a:extLst>
              <a:ext uri="{FF2B5EF4-FFF2-40B4-BE49-F238E27FC236}">
                <a16:creationId xmlns:a16="http://schemas.microsoft.com/office/drawing/2014/main" id="{75C2CF7C-3C10-429E-809C-D20E57CB1738}"/>
              </a:ext>
            </a:extLst>
          </p:cNvPr>
          <p:cNvSpPr>
            <a:spLocks noGrp="1"/>
          </p:cNvSpPr>
          <p:nvPr>
            <p:ph type="sldNum" sz="quarter" idx="12"/>
          </p:nvPr>
        </p:nvSpPr>
        <p:spPr>
          <a:xfrm>
            <a:off x="11055350" y="6423660"/>
            <a:ext cx="297815" cy="365125"/>
          </a:xfrm>
        </p:spPr>
        <p:txBody>
          <a:bodyPr>
            <a:normAutofit lnSpcReduction="10000"/>
          </a:bodyPr>
          <a:lstStyle/>
          <a:p>
            <a:fld id="{67EF1091-B4EF-4D77-8340-F550199AB20B}" type="slidenum">
              <a:rPr lang="en-IN" smtClean="0"/>
              <a:t>2</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612868" y="1034249"/>
            <a:ext cx="9374000" cy="568170"/>
          </a:xfrm>
          <a:prstGeom prst="rect">
            <a:avLst/>
          </a:prstGeom>
        </p:spPr>
        <p:txBody>
          <a:bodyPr spcFirstLastPara="1" vert="horz" wrap="square" lIns="121900" tIns="121900" rIns="121900" bIns="121900" rtlCol="0" anchor="t" anchorCtr="0">
            <a:noAutofit/>
          </a:bodyPr>
          <a:lstStyle/>
          <a:p>
            <a:pPr algn="just"/>
            <a:r>
              <a:rPr lang="en" sz="2250" b="1" u="sng" dirty="0">
                <a:latin typeface="Times New Roman" panose="02020603050405020304" pitchFamily="18" charset="0"/>
                <a:cs typeface="Times New Roman" panose="02020603050405020304" pitchFamily="18" charset="0"/>
              </a:rPr>
              <a:t>TASK ASSIGNED</a:t>
            </a:r>
            <a:endParaRPr sz="2250" b="1" u="sng" dirty="0">
              <a:latin typeface="Times New Roman" panose="02020603050405020304" pitchFamily="18" charset="0"/>
              <a:cs typeface="Times New Roman" panose="02020603050405020304" pitchFamily="18" charset="0"/>
            </a:endParaRPr>
          </a:p>
        </p:txBody>
      </p:sp>
      <p:sp>
        <p:nvSpPr>
          <p:cNvPr id="292" name="Google Shape;292;p15"/>
          <p:cNvSpPr txBox="1">
            <a:spLocks noGrp="1"/>
          </p:cNvSpPr>
          <p:nvPr>
            <p:ph type="body" idx="1"/>
          </p:nvPr>
        </p:nvSpPr>
        <p:spPr>
          <a:xfrm>
            <a:off x="1134719" y="1429305"/>
            <a:ext cx="9374000" cy="3574208"/>
          </a:xfrm>
          <a:prstGeom prst="rect">
            <a:avLst/>
          </a:prstGeom>
        </p:spPr>
        <p:txBody>
          <a:bodyPr spcFirstLastPara="1" vert="horz" wrap="square" lIns="121900" tIns="121900" rIns="121900" bIns="121900" rtlCol="0" anchor="t" anchorCtr="0">
            <a:normAutofit/>
          </a:bodyPr>
          <a:lstStyle/>
          <a:p>
            <a:pPr marL="342900" indent="-342900" algn="just">
              <a:lnSpc>
                <a:spcPct val="150000"/>
              </a:lnSpc>
            </a:pPr>
            <a:r>
              <a:rPr lang="en" sz="1950" dirty="0">
                <a:latin typeface="Times New Roman" panose="02020603050405020304" pitchFamily="18" charset="0"/>
                <a:cs typeface="Times New Roman" panose="02020603050405020304" pitchFamily="18" charset="0"/>
              </a:rPr>
              <a:t>To design a ‘</a:t>
            </a:r>
            <a:r>
              <a:rPr lang="en" sz="1950" b="1" dirty="0">
                <a:latin typeface="Times New Roman" panose="02020603050405020304" pitchFamily="18" charset="0"/>
                <a:cs typeface="Times New Roman" panose="02020603050405020304" pitchFamily="18" charset="0"/>
              </a:rPr>
              <a:t>Two axis fabric punch automated CNC</a:t>
            </a:r>
            <a:r>
              <a:rPr lang="en" sz="1950" dirty="0">
                <a:latin typeface="Times New Roman" panose="02020603050405020304" pitchFamily="18" charset="0"/>
                <a:cs typeface="Times New Roman" panose="02020603050405020304" pitchFamily="18" charset="0"/>
              </a:rPr>
              <a:t>’, and work on its assembly.</a:t>
            </a:r>
            <a:endParaRPr sz="1950" dirty="0">
              <a:latin typeface="Times New Roman" panose="02020603050405020304" pitchFamily="18" charset="0"/>
              <a:cs typeface="Times New Roman" panose="02020603050405020304" pitchFamily="18" charset="0"/>
            </a:endParaRPr>
          </a:p>
          <a:p>
            <a:pPr marL="342900" indent="-342900" algn="just">
              <a:lnSpc>
                <a:spcPct val="150000"/>
              </a:lnSpc>
              <a:spcBef>
                <a:spcPts val="1600"/>
              </a:spcBef>
            </a:pPr>
            <a:r>
              <a:rPr lang="en" sz="1950" dirty="0">
                <a:latin typeface="Times New Roman" panose="02020603050405020304" pitchFamily="18" charset="0"/>
                <a:cs typeface="Times New Roman" panose="02020603050405020304" pitchFamily="18" charset="0"/>
              </a:rPr>
              <a:t>The design will be showcased as a technology demonstration to the client.</a:t>
            </a:r>
          </a:p>
          <a:p>
            <a:pPr marL="342900" indent="-342900" algn="just">
              <a:lnSpc>
                <a:spcPct val="150000"/>
              </a:lnSpc>
              <a:spcBef>
                <a:spcPts val="1600"/>
              </a:spcBef>
            </a:pPr>
            <a:r>
              <a:rPr lang="en" sz="1950" dirty="0">
                <a:latin typeface="Times New Roman" panose="02020603050405020304" pitchFamily="18" charset="0"/>
                <a:cs typeface="Times New Roman" panose="02020603050405020304" pitchFamily="18" charset="0"/>
              </a:rPr>
              <a:t>To design the assembly of a ‘</a:t>
            </a:r>
            <a:r>
              <a:rPr lang="en" sz="1950" b="1" dirty="0">
                <a:latin typeface="Times New Roman" panose="02020603050405020304" pitchFamily="18" charset="0"/>
                <a:cs typeface="Times New Roman" panose="02020603050405020304" pitchFamily="18" charset="0"/>
              </a:rPr>
              <a:t>War combat Robot</a:t>
            </a:r>
            <a:r>
              <a:rPr lang="en" sz="1950" dirty="0">
                <a:latin typeface="Times New Roman" panose="02020603050405020304" pitchFamily="18" charset="0"/>
                <a:cs typeface="Times New Roman" panose="02020603050405020304" pitchFamily="18" charset="0"/>
              </a:rPr>
              <a:t>’.</a:t>
            </a:r>
            <a:endParaRPr sz="1950" dirty="0">
              <a:latin typeface="Times New Roman" panose="02020603050405020304" pitchFamily="18" charset="0"/>
              <a:cs typeface="Times New Roman" panose="02020603050405020304" pitchFamily="18" charset="0"/>
            </a:endParaRPr>
          </a:p>
          <a:p>
            <a:pPr marL="342900" indent="-342900" algn="just">
              <a:lnSpc>
                <a:spcPct val="150000"/>
              </a:lnSpc>
              <a:spcBef>
                <a:spcPts val="1600"/>
              </a:spcBef>
              <a:spcAft>
                <a:spcPts val="1600"/>
              </a:spcAft>
            </a:pPr>
            <a:r>
              <a:rPr lang="en" sz="1950" dirty="0">
                <a:latin typeface="Times New Roman" panose="02020603050405020304" pitchFamily="18" charset="0"/>
                <a:cs typeface="Times New Roman" panose="02020603050405020304" pitchFamily="18" charset="0"/>
              </a:rPr>
              <a:t>Generate a report for the same explaining all the functionalities to be published on the companies site blog. </a:t>
            </a:r>
            <a:endParaRPr sz="195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11A3F02-69AF-4EB2-99D5-777D4DC2B6A0}"/>
              </a:ext>
            </a:extLst>
          </p:cNvPr>
          <p:cNvPicPr>
            <a:picLocks noChangeAspect="1"/>
          </p:cNvPicPr>
          <p:nvPr/>
        </p:nvPicPr>
        <p:blipFill>
          <a:blip r:embed="rId3"/>
          <a:stretch>
            <a:fillRect/>
          </a:stretch>
        </p:blipFill>
        <p:spPr>
          <a:xfrm>
            <a:off x="218887" y="99336"/>
            <a:ext cx="980554" cy="1108027"/>
          </a:xfrm>
          <a:prstGeom prst="rect">
            <a:avLst/>
          </a:prstGeom>
        </p:spPr>
      </p:pic>
      <p:pic>
        <p:nvPicPr>
          <p:cNvPr id="5" name="Picture 2">
            <a:extLst>
              <a:ext uri="{FF2B5EF4-FFF2-40B4-BE49-F238E27FC236}">
                <a16:creationId xmlns:a16="http://schemas.microsoft.com/office/drawing/2014/main" id="{F6E824ED-249A-4110-BA2D-ED54DF1B5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6868" y="43744"/>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3">
            <a:extLst>
              <a:ext uri="{FF2B5EF4-FFF2-40B4-BE49-F238E27FC236}">
                <a16:creationId xmlns:a16="http://schemas.microsoft.com/office/drawing/2014/main" id="{15F0C89A-3F85-42FB-8299-9BB5E5AC2829}"/>
              </a:ext>
            </a:extLst>
          </p:cNvPr>
          <p:cNvSpPr>
            <a:spLocks noGrp="1"/>
          </p:cNvSpPr>
          <p:nvPr/>
        </p:nvSpPr>
        <p:spPr>
          <a:xfrm>
            <a:off x="81841" y="6393539"/>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a:t>11/08/2021</a:t>
            </a:r>
          </a:p>
        </p:txBody>
      </p:sp>
      <p:sp>
        <p:nvSpPr>
          <p:cNvPr id="7" name="Date Placeholder 3">
            <a:extLst>
              <a:ext uri="{FF2B5EF4-FFF2-40B4-BE49-F238E27FC236}">
                <a16:creationId xmlns:a16="http://schemas.microsoft.com/office/drawing/2014/main" id="{3F9AC6A7-2A0E-46F2-AA40-D11EBAE9A6E5}"/>
              </a:ext>
            </a:extLst>
          </p:cNvPr>
          <p:cNvSpPr>
            <a:spLocks noGrp="1"/>
          </p:cNvSpPr>
          <p:nvPr/>
        </p:nvSpPr>
        <p:spPr>
          <a:xfrm>
            <a:off x="5416858" y="63514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8" name="Slide Number Placeholder 9">
            <a:extLst>
              <a:ext uri="{FF2B5EF4-FFF2-40B4-BE49-F238E27FC236}">
                <a16:creationId xmlns:a16="http://schemas.microsoft.com/office/drawing/2014/main" id="{F0DFC401-1268-407C-9EA3-531B02530E6A}"/>
              </a:ext>
            </a:extLst>
          </p:cNvPr>
          <p:cNvSpPr>
            <a:spLocks noGrp="1"/>
          </p:cNvSpPr>
          <p:nvPr>
            <p:ph type="sldNum" sz="quarter" idx="12"/>
          </p:nvPr>
        </p:nvSpPr>
        <p:spPr>
          <a:xfrm>
            <a:off x="11055350" y="6423660"/>
            <a:ext cx="297815" cy="365125"/>
          </a:xfrm>
        </p:spPr>
        <p:txBody>
          <a:bodyPr>
            <a:normAutofit lnSpcReduction="10000"/>
          </a:bodyPr>
          <a:lstStyle/>
          <a:p>
            <a:fld id="{67EF1091-B4EF-4D77-8340-F550199AB20B}" type="slidenum">
              <a:rPr lang="en-IN" smtClean="0"/>
              <a:t>3</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16"/>
          <p:cNvSpPr txBox="1">
            <a:spLocks noGrp="1"/>
          </p:cNvSpPr>
          <p:nvPr>
            <p:ph type="body" idx="1"/>
          </p:nvPr>
        </p:nvSpPr>
        <p:spPr>
          <a:xfrm>
            <a:off x="1145218" y="1447060"/>
            <a:ext cx="5370992" cy="5086905"/>
          </a:xfrm>
          <a:prstGeom prst="rect">
            <a:avLst/>
          </a:prstGeom>
        </p:spPr>
        <p:txBody>
          <a:bodyPr spcFirstLastPara="1" vert="horz" wrap="square" lIns="121900" tIns="121900" rIns="121900" bIns="121900" rtlCol="0" anchor="t" anchorCtr="0">
            <a:normAutofit fontScale="40000" lnSpcReduction="20000"/>
          </a:bodyPr>
          <a:lstStyle/>
          <a:p>
            <a:pPr marL="685800" indent="-685800" algn="just">
              <a:lnSpc>
                <a:spcPct val="170000"/>
              </a:lnSpc>
              <a:buFont typeface="Wingdings" panose="05000000000000000000" pitchFamily="2" charset="2"/>
              <a:buChar char="Ø"/>
            </a:pPr>
            <a:r>
              <a:rPr lang="en" sz="4800" dirty="0">
                <a:latin typeface="Times New Roman" panose="02020603050405020304" pitchFamily="18" charset="0"/>
                <a:cs typeface="Times New Roman" panose="02020603050405020304" pitchFamily="18" charset="0"/>
              </a:rPr>
              <a:t>The task is to automate this task.</a:t>
            </a:r>
          </a:p>
          <a:p>
            <a:pPr marL="685800" indent="-685800">
              <a:lnSpc>
                <a:spcPct val="170000"/>
              </a:lnSpc>
              <a:buFont typeface="Wingdings" panose="05000000000000000000" pitchFamily="2" charset="2"/>
              <a:buChar char="Ø"/>
            </a:pPr>
            <a:r>
              <a:rPr lang="en" sz="4800" dirty="0">
                <a:latin typeface="Times New Roman" panose="02020603050405020304" pitchFamily="18" charset="0"/>
                <a:cs typeface="Times New Roman" panose="02020603050405020304" pitchFamily="18" charset="0"/>
              </a:rPr>
              <a:t>It must be controlled by a User Interface</a:t>
            </a:r>
          </a:p>
          <a:p>
            <a:pPr marL="0" indent="0">
              <a:lnSpc>
                <a:spcPct val="170000"/>
              </a:lnSpc>
              <a:buNone/>
            </a:pPr>
            <a:r>
              <a:rPr lang="en-IN" sz="4800" dirty="0">
                <a:latin typeface="Times New Roman" panose="02020603050405020304" pitchFamily="18" charset="0"/>
                <a:cs typeface="Times New Roman" panose="02020603050405020304" pitchFamily="18" charset="0"/>
              </a:rPr>
              <a:t>   The UI consists of:</a:t>
            </a:r>
          </a:p>
          <a:p>
            <a:pPr marL="685800" indent="-685800">
              <a:lnSpc>
                <a:spcPct val="170000"/>
              </a:lnSpc>
              <a:buFont typeface="Wingdings" panose="05000000000000000000" pitchFamily="2" charset="2"/>
              <a:buChar char="Ø"/>
            </a:pPr>
            <a:r>
              <a:rPr lang="en-IN" sz="4800" dirty="0">
                <a:latin typeface="Times New Roman" panose="02020603050405020304" pitchFamily="18" charset="0"/>
                <a:cs typeface="Times New Roman" panose="02020603050405020304" pitchFamily="18" charset="0"/>
              </a:rPr>
              <a:t>Start</a:t>
            </a:r>
          </a:p>
          <a:p>
            <a:pPr marL="685800" indent="-685800">
              <a:lnSpc>
                <a:spcPct val="170000"/>
              </a:lnSpc>
              <a:buFont typeface="Wingdings" panose="05000000000000000000" pitchFamily="2" charset="2"/>
              <a:buChar char="Ø"/>
            </a:pPr>
            <a:r>
              <a:rPr lang="en-IN" sz="4800" dirty="0">
                <a:latin typeface="Times New Roman" panose="02020603050405020304" pitchFamily="18" charset="0"/>
                <a:cs typeface="Times New Roman" panose="02020603050405020304" pitchFamily="18" charset="0"/>
              </a:rPr>
              <a:t>Stop	</a:t>
            </a:r>
          </a:p>
          <a:p>
            <a:pPr marL="685800" indent="-685800">
              <a:lnSpc>
                <a:spcPct val="170000"/>
              </a:lnSpc>
              <a:buFont typeface="Wingdings" panose="05000000000000000000" pitchFamily="2" charset="2"/>
              <a:buChar char="Ø"/>
            </a:pPr>
            <a:r>
              <a:rPr lang="en-IN" sz="4800" dirty="0">
                <a:latin typeface="Times New Roman" panose="02020603050405020304" pitchFamily="18" charset="0"/>
                <a:cs typeface="Times New Roman" panose="02020603050405020304" pitchFamily="18" charset="0"/>
              </a:rPr>
              <a:t>Resume</a:t>
            </a:r>
          </a:p>
          <a:p>
            <a:pPr marL="685800" indent="-685800">
              <a:lnSpc>
                <a:spcPct val="170000"/>
              </a:lnSpc>
              <a:buFont typeface="Wingdings" panose="05000000000000000000" pitchFamily="2" charset="2"/>
              <a:buChar char="Ø"/>
            </a:pPr>
            <a:r>
              <a:rPr lang="en-IN" sz="4800" dirty="0">
                <a:latin typeface="Times New Roman" panose="02020603050405020304" pitchFamily="18" charset="0"/>
                <a:cs typeface="Times New Roman" panose="02020603050405020304" pitchFamily="18" charset="0"/>
              </a:rPr>
              <a:t>Increment</a:t>
            </a:r>
          </a:p>
          <a:p>
            <a:pPr marL="685800" indent="-685800">
              <a:lnSpc>
                <a:spcPct val="170000"/>
              </a:lnSpc>
              <a:buFont typeface="Wingdings" panose="05000000000000000000" pitchFamily="2" charset="2"/>
              <a:buChar char="Ø"/>
            </a:pPr>
            <a:r>
              <a:rPr lang="en-IN" sz="4800" dirty="0">
                <a:latin typeface="Times New Roman" panose="02020603050405020304" pitchFamily="18" charset="0"/>
                <a:cs typeface="Times New Roman" panose="02020603050405020304" pitchFamily="18" charset="0"/>
              </a:rPr>
              <a:t>Decrement</a:t>
            </a:r>
          </a:p>
          <a:p>
            <a:pPr marL="685800" indent="-685800">
              <a:lnSpc>
                <a:spcPct val="170000"/>
              </a:lnSpc>
              <a:buFont typeface="Wingdings" panose="05000000000000000000" pitchFamily="2" charset="2"/>
              <a:buChar char="Ø"/>
            </a:pPr>
            <a:r>
              <a:rPr lang="en-IN" sz="4800" dirty="0">
                <a:latin typeface="Times New Roman" panose="02020603050405020304" pitchFamily="18" charset="0"/>
                <a:cs typeface="Times New Roman" panose="02020603050405020304" pitchFamily="18" charset="0"/>
              </a:rPr>
              <a:t>Restart</a:t>
            </a:r>
          </a:p>
          <a:p>
            <a:pPr marL="342900" indent="-342900">
              <a:lnSpc>
                <a:spcPct val="150000"/>
              </a:lnSpc>
            </a:pPr>
            <a:endParaRPr sz="195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A9D2AF-1DD2-4A74-B250-24208DD107AE}"/>
              </a:ext>
            </a:extLst>
          </p:cNvPr>
          <p:cNvPicPr/>
          <p:nvPr/>
        </p:nvPicPr>
        <p:blipFill rotWithShape="1">
          <a:blip r:embed="rId3"/>
          <a:srcRect t="23389"/>
          <a:stretch/>
        </p:blipFill>
        <p:spPr bwMode="auto">
          <a:xfrm>
            <a:off x="6021814" y="1100614"/>
            <a:ext cx="4027913" cy="2602918"/>
          </a:xfrm>
          <a:prstGeom prst="rect">
            <a:avLst/>
          </a:prstGeom>
          <a:ln>
            <a:noFill/>
          </a:ln>
          <a:extLst>
            <a:ext uri="{53640926-AAD7-44D8-BBD7-CCE9431645EC}">
              <a14:shadowObscured xmlns:a14="http://schemas.microsoft.com/office/drawing/2010/main"/>
            </a:ext>
          </a:extLst>
        </p:spPr>
      </p:pic>
      <p:sp>
        <p:nvSpPr>
          <p:cNvPr id="6" name="Google Shape;304;p17">
            <a:extLst>
              <a:ext uri="{FF2B5EF4-FFF2-40B4-BE49-F238E27FC236}">
                <a16:creationId xmlns:a16="http://schemas.microsoft.com/office/drawing/2014/main" id="{CF85CFFC-4DD6-4488-952A-D17A26900563}"/>
              </a:ext>
            </a:extLst>
          </p:cNvPr>
          <p:cNvSpPr txBox="1">
            <a:spLocks noGrp="1"/>
          </p:cNvSpPr>
          <p:nvPr>
            <p:ph type="title"/>
          </p:nvPr>
        </p:nvSpPr>
        <p:spPr>
          <a:xfrm>
            <a:off x="1556262" y="887550"/>
            <a:ext cx="8838791" cy="843379"/>
          </a:xfrm>
          <a:prstGeom prst="rect">
            <a:avLst/>
          </a:prstGeom>
        </p:spPr>
        <p:txBody>
          <a:bodyPr spcFirstLastPara="1" vert="horz" wrap="square" lIns="121900" tIns="121900" rIns="121900" bIns="121900" rtlCol="0" anchor="t" anchorCtr="0">
            <a:normAutofit/>
          </a:bodyPr>
          <a:lstStyle/>
          <a:p>
            <a:r>
              <a:rPr lang="en-US" sz="2250" b="1" u="sng" dirty="0">
                <a:latin typeface="Times New Roman" panose="02020603050405020304" pitchFamily="18" charset="0"/>
                <a:cs typeface="Times New Roman" panose="02020603050405020304" pitchFamily="18" charset="0"/>
              </a:rPr>
              <a:t>AIM TO BE ACHIEVED</a:t>
            </a:r>
            <a:endParaRPr sz="2250"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4D28EF8-88D6-4D80-8A08-64622FC7B8D5}"/>
              </a:ext>
            </a:extLst>
          </p:cNvPr>
          <p:cNvPicPr>
            <a:picLocks noChangeAspect="1"/>
          </p:cNvPicPr>
          <p:nvPr/>
        </p:nvPicPr>
        <p:blipFill>
          <a:blip r:embed="rId4"/>
          <a:stretch>
            <a:fillRect/>
          </a:stretch>
        </p:blipFill>
        <p:spPr>
          <a:xfrm>
            <a:off x="218887" y="99336"/>
            <a:ext cx="980554" cy="1108027"/>
          </a:xfrm>
          <a:prstGeom prst="rect">
            <a:avLst/>
          </a:prstGeom>
        </p:spPr>
      </p:pic>
      <p:pic>
        <p:nvPicPr>
          <p:cNvPr id="9" name="Picture 2">
            <a:extLst>
              <a:ext uri="{FF2B5EF4-FFF2-40B4-BE49-F238E27FC236}">
                <a16:creationId xmlns:a16="http://schemas.microsoft.com/office/drawing/2014/main" id="{7CAB304B-497C-4B23-9E18-6E56A292B3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6868" y="43744"/>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5D13D08C-61A9-4901-B46D-08A320D739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1814" y="3864875"/>
            <a:ext cx="4027913" cy="2575305"/>
          </a:xfrm>
          <a:prstGeom prst="rect">
            <a:avLst/>
          </a:prstGeom>
        </p:spPr>
      </p:pic>
      <p:sp>
        <p:nvSpPr>
          <p:cNvPr id="10" name="Date Placeholder 3">
            <a:extLst>
              <a:ext uri="{FF2B5EF4-FFF2-40B4-BE49-F238E27FC236}">
                <a16:creationId xmlns:a16="http://schemas.microsoft.com/office/drawing/2014/main" id="{248F5558-3BFF-4AD5-B6D9-EEA4C45F32E0}"/>
              </a:ext>
            </a:extLst>
          </p:cNvPr>
          <p:cNvSpPr>
            <a:spLocks noGrp="1"/>
          </p:cNvSpPr>
          <p:nvPr/>
        </p:nvSpPr>
        <p:spPr>
          <a:xfrm>
            <a:off x="27618" y="64401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a:t>11/08/2021</a:t>
            </a:r>
          </a:p>
        </p:txBody>
      </p:sp>
      <p:sp>
        <p:nvSpPr>
          <p:cNvPr id="11" name="Date Placeholder 3">
            <a:extLst>
              <a:ext uri="{FF2B5EF4-FFF2-40B4-BE49-F238E27FC236}">
                <a16:creationId xmlns:a16="http://schemas.microsoft.com/office/drawing/2014/main" id="{CFF6BBF4-AD79-4B7F-976A-8373CCF482AC}"/>
              </a:ext>
            </a:extLst>
          </p:cNvPr>
          <p:cNvSpPr>
            <a:spLocks noGrp="1"/>
          </p:cNvSpPr>
          <p:nvPr/>
        </p:nvSpPr>
        <p:spPr>
          <a:xfrm>
            <a:off x="5416858" y="63514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12" name="Slide Number Placeholder 9">
            <a:extLst>
              <a:ext uri="{FF2B5EF4-FFF2-40B4-BE49-F238E27FC236}">
                <a16:creationId xmlns:a16="http://schemas.microsoft.com/office/drawing/2014/main" id="{9DE43CAA-2E07-4135-9F97-063F335602DC}"/>
              </a:ext>
            </a:extLst>
          </p:cNvPr>
          <p:cNvSpPr>
            <a:spLocks noGrp="1"/>
          </p:cNvSpPr>
          <p:nvPr>
            <p:ph type="sldNum" sz="quarter" idx="12"/>
          </p:nvPr>
        </p:nvSpPr>
        <p:spPr>
          <a:xfrm>
            <a:off x="11055350" y="6423660"/>
            <a:ext cx="297815" cy="365125"/>
          </a:xfrm>
        </p:spPr>
        <p:txBody>
          <a:bodyPr>
            <a:normAutofit lnSpcReduction="10000"/>
          </a:bodyPr>
          <a:lstStyle/>
          <a:p>
            <a:fld id="{67EF1091-B4EF-4D77-8340-F550199AB20B}" type="slidenum">
              <a:rPr lang="en-IN" smtClean="0"/>
              <a:t>4</a:t>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17"/>
          <p:cNvSpPr txBox="1">
            <a:spLocks noGrp="1"/>
          </p:cNvSpPr>
          <p:nvPr>
            <p:ph type="body" idx="1"/>
          </p:nvPr>
        </p:nvSpPr>
        <p:spPr>
          <a:xfrm>
            <a:off x="1738400" y="2653401"/>
            <a:ext cx="5262475" cy="3090175"/>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066" y="1453103"/>
            <a:ext cx="7610475" cy="4453042"/>
          </a:xfrm>
          <a:prstGeom prst="rect">
            <a:avLst/>
          </a:prstGeom>
        </p:spPr>
      </p:pic>
      <p:sp>
        <p:nvSpPr>
          <p:cNvPr id="4" name="Title 3">
            <a:extLst>
              <a:ext uri="{FF2B5EF4-FFF2-40B4-BE49-F238E27FC236}">
                <a16:creationId xmlns:a16="http://schemas.microsoft.com/office/drawing/2014/main" id="{A6A1BF88-38E3-4832-A036-FE9D316EE04F}"/>
              </a:ext>
            </a:extLst>
          </p:cNvPr>
          <p:cNvSpPr>
            <a:spLocks noGrp="1"/>
          </p:cNvSpPr>
          <p:nvPr>
            <p:ph type="title"/>
          </p:nvPr>
        </p:nvSpPr>
        <p:spPr>
          <a:xfrm>
            <a:off x="1738400" y="922387"/>
            <a:ext cx="9181134" cy="546252"/>
          </a:xfrm>
        </p:spPr>
        <p:txBody>
          <a:bodyPr>
            <a:normAutofit/>
          </a:bodyPr>
          <a:lstStyle/>
          <a:p>
            <a:r>
              <a:rPr lang="en-US" sz="2250" b="1" u="sng" dirty="0">
                <a:latin typeface="Times New Roman" panose="02020603050405020304" pitchFamily="18" charset="0"/>
                <a:cs typeface="Times New Roman" panose="02020603050405020304" pitchFamily="18" charset="0"/>
              </a:rPr>
              <a:t>CIRCUIT DIAGRAM</a:t>
            </a:r>
            <a:endParaRPr lang="en-IN" sz="225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3B854AC-899E-49CD-A7B5-2956382990F1}"/>
              </a:ext>
            </a:extLst>
          </p:cNvPr>
          <p:cNvPicPr>
            <a:picLocks noChangeAspect="1"/>
          </p:cNvPicPr>
          <p:nvPr/>
        </p:nvPicPr>
        <p:blipFill>
          <a:blip r:embed="rId4"/>
          <a:stretch>
            <a:fillRect/>
          </a:stretch>
        </p:blipFill>
        <p:spPr>
          <a:xfrm>
            <a:off x="218887" y="99336"/>
            <a:ext cx="980554" cy="1108027"/>
          </a:xfrm>
          <a:prstGeom prst="rect">
            <a:avLst/>
          </a:prstGeom>
        </p:spPr>
      </p:pic>
      <p:pic>
        <p:nvPicPr>
          <p:cNvPr id="6" name="Picture 2">
            <a:extLst>
              <a:ext uri="{FF2B5EF4-FFF2-40B4-BE49-F238E27FC236}">
                <a16:creationId xmlns:a16="http://schemas.microsoft.com/office/drawing/2014/main" id="{362A70B5-7EDD-43D5-8775-1E7315975F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6868" y="43744"/>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ate Placeholder 3">
            <a:extLst>
              <a:ext uri="{FF2B5EF4-FFF2-40B4-BE49-F238E27FC236}">
                <a16:creationId xmlns:a16="http://schemas.microsoft.com/office/drawing/2014/main" id="{F92F716A-075A-434C-9D46-7A6CDB20065D}"/>
              </a:ext>
            </a:extLst>
          </p:cNvPr>
          <p:cNvSpPr>
            <a:spLocks noGrp="1"/>
          </p:cNvSpPr>
          <p:nvPr/>
        </p:nvSpPr>
        <p:spPr>
          <a:xfrm>
            <a:off x="150364" y="6393539"/>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a:t>11/08/2021</a:t>
            </a:r>
          </a:p>
        </p:txBody>
      </p:sp>
      <p:sp>
        <p:nvSpPr>
          <p:cNvPr id="9" name="Date Placeholder 3">
            <a:extLst>
              <a:ext uri="{FF2B5EF4-FFF2-40B4-BE49-F238E27FC236}">
                <a16:creationId xmlns:a16="http://schemas.microsoft.com/office/drawing/2014/main" id="{E26A44B3-A37D-4C28-9617-37E541983CFD}"/>
              </a:ext>
            </a:extLst>
          </p:cNvPr>
          <p:cNvSpPr>
            <a:spLocks noGrp="1"/>
          </p:cNvSpPr>
          <p:nvPr/>
        </p:nvSpPr>
        <p:spPr>
          <a:xfrm>
            <a:off x="5416858" y="63514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10" name="Slide Number Placeholder 9">
            <a:extLst>
              <a:ext uri="{FF2B5EF4-FFF2-40B4-BE49-F238E27FC236}">
                <a16:creationId xmlns:a16="http://schemas.microsoft.com/office/drawing/2014/main" id="{8C5F0F77-11A1-4CE4-A372-293A26749CE7}"/>
              </a:ext>
            </a:extLst>
          </p:cNvPr>
          <p:cNvSpPr>
            <a:spLocks noGrp="1"/>
          </p:cNvSpPr>
          <p:nvPr>
            <p:ph type="sldNum" sz="quarter" idx="12"/>
          </p:nvPr>
        </p:nvSpPr>
        <p:spPr>
          <a:xfrm>
            <a:off x="11055350" y="6423660"/>
            <a:ext cx="297815" cy="365125"/>
          </a:xfrm>
        </p:spPr>
        <p:txBody>
          <a:bodyPr>
            <a:normAutofit lnSpcReduction="10000"/>
          </a:bodyPr>
          <a:lstStyle/>
          <a:p>
            <a:fld id="{67EF1091-B4EF-4D77-8340-F550199AB20B}" type="slidenum">
              <a:rPr lang="en-IN" smtClean="0"/>
              <a:t>5</a:t>
            </a:fld>
            <a:endParaRPr lang="en-IN"/>
          </a:p>
        </p:txBody>
      </p:sp>
      <p:pic>
        <p:nvPicPr>
          <p:cNvPr id="7" name="Picture 6">
            <a:extLst>
              <a:ext uri="{FF2B5EF4-FFF2-40B4-BE49-F238E27FC236}">
                <a16:creationId xmlns:a16="http://schemas.microsoft.com/office/drawing/2014/main" id="{FD7619C2-8D57-43A6-87A3-4B700B1F9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1066" y="1451304"/>
            <a:ext cx="8023350" cy="49000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1293706" y="994299"/>
            <a:ext cx="9374000" cy="859040"/>
          </a:xfrm>
          <a:prstGeom prst="rect">
            <a:avLst/>
          </a:prstGeom>
        </p:spPr>
        <p:txBody>
          <a:bodyPr spcFirstLastPara="1" vert="horz" wrap="square" lIns="121900" tIns="121900" rIns="121900" bIns="121900" rtlCol="0" anchor="t" anchorCtr="0">
            <a:normAutofit/>
          </a:bodyPr>
          <a:lstStyle/>
          <a:p>
            <a:r>
              <a:rPr lang="en-US" sz="2250" b="1" u="sng" dirty="0">
                <a:latin typeface="Times New Roman" panose="02020603050405020304" pitchFamily="18" charset="0"/>
                <a:cs typeface="Times New Roman" panose="02020603050405020304" pitchFamily="18" charset="0"/>
              </a:rPr>
              <a:t>COMPONENTS USED</a:t>
            </a:r>
            <a:endParaRPr sz="2250" b="1" u="sng" dirty="0">
              <a:latin typeface="Times New Roman" panose="02020603050405020304" pitchFamily="18" charset="0"/>
              <a:cs typeface="Times New Roman" panose="02020603050405020304" pitchFamily="18" charset="0"/>
            </a:endParaRPr>
          </a:p>
        </p:txBody>
      </p:sp>
      <p:pic>
        <p:nvPicPr>
          <p:cNvPr id="312" name="Google Shape;312;p18"/>
          <p:cNvPicPr preferRelativeResize="0"/>
          <p:nvPr/>
        </p:nvPicPr>
        <p:blipFill>
          <a:blip r:embed="rId3">
            <a:alphaModFix/>
          </a:blip>
          <a:stretch>
            <a:fillRect/>
          </a:stretch>
        </p:blipFill>
        <p:spPr>
          <a:xfrm>
            <a:off x="768882" y="1862205"/>
            <a:ext cx="3629100" cy="2443400"/>
          </a:xfrm>
          <a:prstGeom prst="rect">
            <a:avLst/>
          </a:prstGeom>
          <a:noFill/>
          <a:ln>
            <a:noFill/>
          </a:ln>
        </p:spPr>
      </p:pic>
      <p:pic>
        <p:nvPicPr>
          <p:cNvPr id="8" name="Google Shape;322;p19">
            <a:extLst>
              <a:ext uri="{FF2B5EF4-FFF2-40B4-BE49-F238E27FC236}">
                <a16:creationId xmlns:a16="http://schemas.microsoft.com/office/drawing/2014/main" id="{CD59AE52-3F2A-49C1-BC25-367366FFE3AE}"/>
              </a:ext>
            </a:extLst>
          </p:cNvPr>
          <p:cNvPicPr preferRelativeResize="0"/>
          <p:nvPr/>
        </p:nvPicPr>
        <p:blipFill>
          <a:blip r:embed="rId4">
            <a:alphaModFix/>
          </a:blip>
          <a:stretch>
            <a:fillRect/>
          </a:stretch>
        </p:blipFill>
        <p:spPr>
          <a:xfrm>
            <a:off x="4705165" y="1650845"/>
            <a:ext cx="3065878" cy="2540099"/>
          </a:xfrm>
          <a:prstGeom prst="rect">
            <a:avLst/>
          </a:prstGeom>
          <a:noFill/>
          <a:ln>
            <a:noFill/>
          </a:ln>
        </p:spPr>
      </p:pic>
      <p:pic>
        <p:nvPicPr>
          <p:cNvPr id="3" name="Picture 2">
            <a:extLst>
              <a:ext uri="{FF2B5EF4-FFF2-40B4-BE49-F238E27FC236}">
                <a16:creationId xmlns:a16="http://schemas.microsoft.com/office/drawing/2014/main" id="{C60C9A70-02AF-4088-8436-8D725833C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5829" y="1114289"/>
            <a:ext cx="3232340" cy="3613212"/>
          </a:xfrm>
          <a:prstGeom prst="rect">
            <a:avLst/>
          </a:prstGeom>
        </p:spPr>
      </p:pic>
      <p:sp>
        <p:nvSpPr>
          <p:cNvPr id="13" name="Google Shape;311;p18">
            <a:extLst>
              <a:ext uri="{FF2B5EF4-FFF2-40B4-BE49-F238E27FC236}">
                <a16:creationId xmlns:a16="http://schemas.microsoft.com/office/drawing/2014/main" id="{82EFBAAD-E241-4ECB-B01D-712F1701B349}"/>
              </a:ext>
            </a:extLst>
          </p:cNvPr>
          <p:cNvSpPr txBox="1">
            <a:spLocks/>
          </p:cNvSpPr>
          <p:nvPr/>
        </p:nvSpPr>
        <p:spPr>
          <a:xfrm>
            <a:off x="612559" y="4305605"/>
            <a:ext cx="3870664" cy="1626017"/>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 sz="1950" b="1" dirty="0">
                <a:solidFill>
                  <a:srgbClr val="333333"/>
                </a:solidFill>
                <a:highlight>
                  <a:srgbClr val="FFFFFF"/>
                </a:highlight>
                <a:latin typeface="Times New Roman" panose="02020603050405020304" pitchFamily="18" charset="0"/>
                <a:cs typeface="Times New Roman" panose="02020603050405020304" pitchFamily="18" charset="0"/>
              </a:rPr>
              <a:t>A4988 Stepper Motor Driver Chip</a:t>
            </a:r>
            <a:endParaRPr lang="en-US" sz="1950" b="1" dirty="0">
              <a:latin typeface="Times New Roman" panose="02020603050405020304" pitchFamily="18" charset="0"/>
              <a:cs typeface="Times New Roman" panose="02020603050405020304" pitchFamily="18" charset="0"/>
            </a:endParaRPr>
          </a:p>
        </p:txBody>
      </p:sp>
      <p:sp>
        <p:nvSpPr>
          <p:cNvPr id="14" name="Google Shape;311;p18">
            <a:extLst>
              <a:ext uri="{FF2B5EF4-FFF2-40B4-BE49-F238E27FC236}">
                <a16:creationId xmlns:a16="http://schemas.microsoft.com/office/drawing/2014/main" id="{F843516E-0C90-4E38-90C3-E03A1F60C899}"/>
              </a:ext>
            </a:extLst>
          </p:cNvPr>
          <p:cNvSpPr txBox="1">
            <a:spLocks/>
          </p:cNvSpPr>
          <p:nvPr/>
        </p:nvSpPr>
        <p:spPr>
          <a:xfrm>
            <a:off x="4397982" y="4305603"/>
            <a:ext cx="3870664" cy="1626017"/>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 sz="1950" b="1" dirty="0">
                <a:solidFill>
                  <a:srgbClr val="333333"/>
                </a:solidFill>
                <a:highlight>
                  <a:srgbClr val="FFFFFF"/>
                </a:highlight>
                <a:latin typeface="Times New Roman" panose="02020603050405020304" pitchFamily="18" charset="0"/>
                <a:cs typeface="Times New Roman" panose="02020603050405020304" pitchFamily="18" charset="0"/>
              </a:rPr>
              <a:t>         NEMA 17 Stepper Motor</a:t>
            </a:r>
            <a:endParaRPr lang="en-US" sz="1950" b="1" dirty="0">
              <a:latin typeface="Times New Roman" panose="02020603050405020304" pitchFamily="18" charset="0"/>
              <a:cs typeface="Times New Roman" panose="02020603050405020304" pitchFamily="18" charset="0"/>
            </a:endParaRPr>
          </a:p>
        </p:txBody>
      </p:sp>
      <p:sp>
        <p:nvSpPr>
          <p:cNvPr id="15" name="Google Shape;311;p18">
            <a:extLst>
              <a:ext uri="{FF2B5EF4-FFF2-40B4-BE49-F238E27FC236}">
                <a16:creationId xmlns:a16="http://schemas.microsoft.com/office/drawing/2014/main" id="{28FF5BE5-BFBC-45F7-8A37-83358237C898}"/>
              </a:ext>
            </a:extLst>
          </p:cNvPr>
          <p:cNvSpPr txBox="1">
            <a:spLocks/>
          </p:cNvSpPr>
          <p:nvPr/>
        </p:nvSpPr>
        <p:spPr>
          <a:xfrm>
            <a:off x="8256667" y="4305603"/>
            <a:ext cx="3870664" cy="1626017"/>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 sz="1950" b="1" dirty="0">
                <a:solidFill>
                  <a:srgbClr val="333333"/>
                </a:solidFill>
                <a:highlight>
                  <a:srgbClr val="FFFFFF"/>
                </a:highlight>
                <a:latin typeface="Times New Roman" panose="02020603050405020304" pitchFamily="18" charset="0"/>
                <a:cs typeface="Times New Roman" panose="02020603050405020304" pitchFamily="18" charset="0"/>
              </a:rPr>
              <a:t>                  Arduino Uno</a:t>
            </a:r>
            <a:endParaRPr lang="en-US" sz="195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34D1B23-6100-4CBA-95C6-6B334F787944}"/>
              </a:ext>
            </a:extLst>
          </p:cNvPr>
          <p:cNvPicPr>
            <a:picLocks noChangeAspect="1"/>
          </p:cNvPicPr>
          <p:nvPr/>
        </p:nvPicPr>
        <p:blipFill>
          <a:blip r:embed="rId6"/>
          <a:stretch>
            <a:fillRect/>
          </a:stretch>
        </p:blipFill>
        <p:spPr>
          <a:xfrm>
            <a:off x="218887" y="99336"/>
            <a:ext cx="980554" cy="1108027"/>
          </a:xfrm>
          <a:prstGeom prst="rect">
            <a:avLst/>
          </a:prstGeom>
        </p:spPr>
      </p:pic>
      <p:pic>
        <p:nvPicPr>
          <p:cNvPr id="10" name="Picture 2">
            <a:extLst>
              <a:ext uri="{FF2B5EF4-FFF2-40B4-BE49-F238E27FC236}">
                <a16:creationId xmlns:a16="http://schemas.microsoft.com/office/drawing/2014/main" id="{1BDAD701-CF13-4E65-B6C0-244A860455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6868" y="43744"/>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Date Placeholder 3">
            <a:extLst>
              <a:ext uri="{FF2B5EF4-FFF2-40B4-BE49-F238E27FC236}">
                <a16:creationId xmlns:a16="http://schemas.microsoft.com/office/drawing/2014/main" id="{064E6737-2CEC-4B0D-B5E1-27D6BB1B9FD5}"/>
              </a:ext>
            </a:extLst>
          </p:cNvPr>
          <p:cNvSpPr>
            <a:spLocks noGrp="1"/>
          </p:cNvSpPr>
          <p:nvPr/>
        </p:nvSpPr>
        <p:spPr>
          <a:xfrm>
            <a:off x="150364" y="63838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12" name="Date Placeholder 3">
            <a:extLst>
              <a:ext uri="{FF2B5EF4-FFF2-40B4-BE49-F238E27FC236}">
                <a16:creationId xmlns:a16="http://schemas.microsoft.com/office/drawing/2014/main" id="{46EABD1A-738D-4F04-B1A3-27E132C9E492}"/>
              </a:ext>
            </a:extLst>
          </p:cNvPr>
          <p:cNvSpPr>
            <a:spLocks noGrp="1"/>
          </p:cNvSpPr>
          <p:nvPr/>
        </p:nvSpPr>
        <p:spPr>
          <a:xfrm>
            <a:off x="5416858" y="63514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16" name="Slide Number Placeholder 9">
            <a:extLst>
              <a:ext uri="{FF2B5EF4-FFF2-40B4-BE49-F238E27FC236}">
                <a16:creationId xmlns:a16="http://schemas.microsoft.com/office/drawing/2014/main" id="{B5A515A8-A7F8-4A57-97D3-FA541A796C42}"/>
              </a:ext>
            </a:extLst>
          </p:cNvPr>
          <p:cNvSpPr>
            <a:spLocks noGrp="1"/>
          </p:cNvSpPr>
          <p:nvPr>
            <p:ph type="sldNum" sz="quarter" idx="12"/>
          </p:nvPr>
        </p:nvSpPr>
        <p:spPr>
          <a:xfrm>
            <a:off x="11055350" y="6423660"/>
            <a:ext cx="297815" cy="365125"/>
          </a:xfrm>
        </p:spPr>
        <p:txBody>
          <a:bodyPr>
            <a:normAutofit lnSpcReduction="10000"/>
          </a:bodyPr>
          <a:lstStyle/>
          <a:p>
            <a:fld id="{67EF1091-B4EF-4D77-8340-F550199AB20B}" type="slidenum">
              <a:rPr lang="en-IN" smtClean="0"/>
              <a:t>6</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title"/>
          </p:nvPr>
        </p:nvSpPr>
        <p:spPr>
          <a:xfrm>
            <a:off x="1669002" y="798100"/>
            <a:ext cx="10147177" cy="825624"/>
          </a:xfrm>
          <a:prstGeom prst="rect">
            <a:avLst/>
          </a:prstGeom>
        </p:spPr>
        <p:txBody>
          <a:bodyPr spcFirstLastPara="1" vert="horz" wrap="square" lIns="121900" tIns="121900" rIns="121900" bIns="121900" rtlCol="0" anchor="t" anchorCtr="0">
            <a:normAutofit/>
          </a:bodyPr>
          <a:lstStyle/>
          <a:p>
            <a:r>
              <a:rPr lang="en" sz="2250" b="1" u="sng" dirty="0">
                <a:latin typeface="Times New Roman" panose="02020603050405020304" pitchFamily="18" charset="0"/>
                <a:cs typeface="Times New Roman" panose="02020603050405020304" pitchFamily="18" charset="0"/>
              </a:rPr>
              <a:t>SIMULATION USING PROTEUS</a:t>
            </a:r>
            <a:endParaRPr sz="2250" b="1" u="sng"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710F5FB-C0BD-4731-B118-7E66A2831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63" y="1723082"/>
            <a:ext cx="9605639" cy="4352925"/>
          </a:xfrm>
          <a:prstGeom prst="rect">
            <a:avLst/>
          </a:prstGeom>
        </p:spPr>
      </p:pic>
      <p:pic>
        <p:nvPicPr>
          <p:cNvPr id="4" name="Picture 3">
            <a:extLst>
              <a:ext uri="{FF2B5EF4-FFF2-40B4-BE49-F238E27FC236}">
                <a16:creationId xmlns:a16="http://schemas.microsoft.com/office/drawing/2014/main" id="{25308EDB-96FD-4BB3-8548-174C0C4ED2F2}"/>
              </a:ext>
            </a:extLst>
          </p:cNvPr>
          <p:cNvPicPr>
            <a:picLocks noChangeAspect="1"/>
          </p:cNvPicPr>
          <p:nvPr/>
        </p:nvPicPr>
        <p:blipFill>
          <a:blip r:embed="rId4"/>
          <a:stretch>
            <a:fillRect/>
          </a:stretch>
        </p:blipFill>
        <p:spPr>
          <a:xfrm>
            <a:off x="218887" y="99336"/>
            <a:ext cx="980554" cy="1108027"/>
          </a:xfrm>
          <a:prstGeom prst="rect">
            <a:avLst/>
          </a:prstGeom>
        </p:spPr>
      </p:pic>
      <p:pic>
        <p:nvPicPr>
          <p:cNvPr id="5" name="Picture 2">
            <a:extLst>
              <a:ext uri="{FF2B5EF4-FFF2-40B4-BE49-F238E27FC236}">
                <a16:creationId xmlns:a16="http://schemas.microsoft.com/office/drawing/2014/main" id="{D9CA1A09-A4A4-4761-8CA6-22761E6E2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6868" y="43744"/>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3">
            <a:extLst>
              <a:ext uri="{FF2B5EF4-FFF2-40B4-BE49-F238E27FC236}">
                <a16:creationId xmlns:a16="http://schemas.microsoft.com/office/drawing/2014/main" id="{D49761A6-0473-435D-B30B-D1A3A4E6F1FB}"/>
              </a:ext>
            </a:extLst>
          </p:cNvPr>
          <p:cNvSpPr>
            <a:spLocks noGrp="1"/>
          </p:cNvSpPr>
          <p:nvPr/>
        </p:nvSpPr>
        <p:spPr>
          <a:xfrm>
            <a:off x="5537200" y="3246438"/>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IN" dirty="0"/>
          </a:p>
        </p:txBody>
      </p:sp>
      <p:sp>
        <p:nvSpPr>
          <p:cNvPr id="11" name="Date Placeholder 3">
            <a:extLst>
              <a:ext uri="{FF2B5EF4-FFF2-40B4-BE49-F238E27FC236}">
                <a16:creationId xmlns:a16="http://schemas.microsoft.com/office/drawing/2014/main" id="{F2CDE2B1-20FC-489C-ACA5-3992339B1238}"/>
              </a:ext>
            </a:extLst>
          </p:cNvPr>
          <p:cNvSpPr>
            <a:spLocks noGrp="1"/>
          </p:cNvSpPr>
          <p:nvPr/>
        </p:nvSpPr>
        <p:spPr>
          <a:xfrm>
            <a:off x="150364" y="63838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12" name="Date Placeholder 3">
            <a:extLst>
              <a:ext uri="{FF2B5EF4-FFF2-40B4-BE49-F238E27FC236}">
                <a16:creationId xmlns:a16="http://schemas.microsoft.com/office/drawing/2014/main" id="{0F697CB5-A95D-4770-B05F-AA336F0D3B15}"/>
              </a:ext>
            </a:extLst>
          </p:cNvPr>
          <p:cNvSpPr>
            <a:spLocks noGrp="1"/>
          </p:cNvSpPr>
          <p:nvPr/>
        </p:nvSpPr>
        <p:spPr>
          <a:xfrm>
            <a:off x="5416858" y="63602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13" name="Slide Number Placeholder 9">
            <a:extLst>
              <a:ext uri="{FF2B5EF4-FFF2-40B4-BE49-F238E27FC236}">
                <a16:creationId xmlns:a16="http://schemas.microsoft.com/office/drawing/2014/main" id="{ABA649BC-22C8-40DE-80C5-C45CBD027D02}"/>
              </a:ext>
            </a:extLst>
          </p:cNvPr>
          <p:cNvSpPr>
            <a:spLocks noGrp="1"/>
          </p:cNvSpPr>
          <p:nvPr>
            <p:ph type="sldNum" sz="quarter" idx="12"/>
          </p:nvPr>
        </p:nvSpPr>
        <p:spPr>
          <a:xfrm>
            <a:off x="11055350" y="6423660"/>
            <a:ext cx="297815" cy="365125"/>
          </a:xfrm>
        </p:spPr>
        <p:txBody>
          <a:bodyPr>
            <a:normAutofit lnSpcReduction="10000"/>
          </a:bodyPr>
          <a:lstStyle/>
          <a:p>
            <a:fld id="{67EF1091-B4EF-4D77-8340-F550199AB20B}" type="slidenum">
              <a:rPr lang="en-IN" smtClean="0"/>
              <a:t>7</a:t>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0"/>
          <p:cNvSpPr txBox="1">
            <a:spLocks noGrp="1"/>
          </p:cNvSpPr>
          <p:nvPr>
            <p:ph type="title"/>
          </p:nvPr>
        </p:nvSpPr>
        <p:spPr>
          <a:xfrm>
            <a:off x="1738400" y="561975"/>
            <a:ext cx="9374000" cy="609877"/>
          </a:xfrm>
          <a:prstGeom prst="rect">
            <a:avLst/>
          </a:prstGeom>
        </p:spPr>
        <p:txBody>
          <a:bodyPr spcFirstLastPara="1" vert="horz" wrap="square" lIns="121900" tIns="121900" rIns="121900" bIns="121900" rtlCol="0" anchor="t" anchorCtr="0">
            <a:normAutofit/>
          </a:bodyPr>
          <a:lstStyle/>
          <a:p>
            <a:r>
              <a:rPr lang="en" sz="2250" b="1" u="sng" dirty="0">
                <a:latin typeface="Times New Roman" panose="02020603050405020304" pitchFamily="18" charset="0"/>
                <a:cs typeface="Times New Roman" panose="02020603050405020304" pitchFamily="18" charset="0"/>
              </a:rPr>
              <a:t>MATHEMATICAL CALCULATION</a:t>
            </a:r>
            <a:endParaRPr sz="2250" b="1" u="sng" dirty="0">
              <a:latin typeface="Times New Roman" panose="02020603050405020304" pitchFamily="18" charset="0"/>
              <a:cs typeface="Times New Roman" panose="02020603050405020304" pitchFamily="18" charset="0"/>
            </a:endParaRPr>
          </a:p>
        </p:txBody>
      </p:sp>
      <p:sp>
        <p:nvSpPr>
          <p:cNvPr id="328" name="Google Shape;328;p20"/>
          <p:cNvSpPr txBox="1">
            <a:spLocks noGrp="1"/>
          </p:cNvSpPr>
          <p:nvPr>
            <p:ph type="body" idx="1"/>
          </p:nvPr>
        </p:nvSpPr>
        <p:spPr>
          <a:xfrm>
            <a:off x="745724" y="1376040"/>
            <a:ext cx="10366676" cy="4666094"/>
          </a:xfrm>
          <a:prstGeom prst="rect">
            <a:avLst/>
          </a:prstGeom>
        </p:spPr>
        <p:txBody>
          <a:bodyPr spcFirstLastPara="1" vert="horz" wrap="square" lIns="121900" tIns="121900" rIns="121900" bIns="121900" rtlCol="0" anchor="t" anchorCtr="0">
            <a:noAutofit/>
          </a:bodyPr>
          <a:lstStyle/>
          <a:p>
            <a:pPr marL="952485"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Suppose a cloth of length = 50cm and the Radius of circle to be cut out = 1cm.</a:t>
            </a:r>
            <a:endParaRPr sz="1950" dirty="0">
              <a:solidFill>
                <a:srgbClr val="000000"/>
              </a:solidFill>
              <a:latin typeface="Times New Roman" panose="02020603050405020304" pitchFamily="18" charset="0"/>
              <a:cs typeface="Times New Roman" panose="02020603050405020304" pitchFamily="18" charset="0"/>
            </a:endParaRPr>
          </a:p>
          <a:p>
            <a:pPr marL="952485"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For most efficient cut, The stepper in x direction cuts a circle at (1,1) of radius 1cm. </a:t>
            </a:r>
            <a:endParaRPr sz="1950" dirty="0">
              <a:solidFill>
                <a:srgbClr val="000000"/>
              </a:solidFill>
              <a:latin typeface="Times New Roman" panose="02020603050405020304" pitchFamily="18" charset="0"/>
              <a:cs typeface="Times New Roman" panose="02020603050405020304" pitchFamily="18" charset="0"/>
            </a:endParaRPr>
          </a:p>
          <a:p>
            <a:pPr marL="952485"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Movement of 2cm along the x axis, New coordinate (3,1) and it Moves till the end.</a:t>
            </a:r>
            <a:endParaRPr sz="1950" dirty="0">
              <a:solidFill>
                <a:srgbClr val="000000"/>
              </a:solidFill>
              <a:latin typeface="Times New Roman" panose="02020603050405020304" pitchFamily="18" charset="0"/>
              <a:cs typeface="Times New Roman" panose="02020603050405020304" pitchFamily="18" charset="0"/>
            </a:endParaRPr>
          </a:p>
          <a:p>
            <a:pPr marL="952485"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Total steps moved= (50-2)/2=24 steps.</a:t>
            </a:r>
            <a:endParaRPr sz="1950" dirty="0">
              <a:solidFill>
                <a:srgbClr val="000000"/>
              </a:solidFill>
              <a:latin typeface="Times New Roman" panose="02020603050405020304" pitchFamily="18" charset="0"/>
              <a:cs typeface="Times New Roman" panose="02020603050405020304" pitchFamily="18" charset="0"/>
            </a:endParaRPr>
          </a:p>
          <a:p>
            <a:pPr marL="952485"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Subtraction of 2 is done because it starts from (1,1) and ends at (49,1).</a:t>
            </a:r>
          </a:p>
          <a:p>
            <a:pPr indent="0" algn="just">
              <a:lnSpc>
                <a:spcPct val="150000"/>
              </a:lnSpc>
              <a:buNone/>
            </a:pPr>
            <a:r>
              <a:rPr lang="en" sz="1950" dirty="0">
                <a:solidFill>
                  <a:srgbClr val="000000"/>
                </a:solidFill>
                <a:latin typeface="Times New Roman" panose="02020603050405020304" pitchFamily="18" charset="0"/>
                <a:cs typeface="Times New Roman" panose="02020603050405020304" pitchFamily="18" charset="0"/>
              </a:rPr>
              <a:t>      So, the motor moves by 24 steps</a:t>
            </a:r>
            <a:endParaRPr sz="1950" dirty="0">
              <a:solidFill>
                <a:srgbClr val="000000"/>
              </a:solidFill>
              <a:latin typeface="Times New Roman" panose="02020603050405020304" pitchFamily="18" charset="0"/>
              <a:cs typeface="Times New Roman" panose="02020603050405020304" pitchFamily="18" charset="0"/>
            </a:endParaRPr>
          </a:p>
          <a:p>
            <a:pPr marL="952485" indent="-342900" algn="just">
              <a:lnSpc>
                <a:spcPct val="150000"/>
              </a:lnSpc>
            </a:pPr>
            <a:r>
              <a:rPr lang="en" sz="1950" dirty="0">
                <a:solidFill>
                  <a:srgbClr val="000000"/>
                </a:solidFill>
                <a:latin typeface="Times New Roman" panose="02020603050405020304" pitchFamily="18" charset="0"/>
                <a:cs typeface="Times New Roman" panose="02020603050405020304" pitchFamily="18" charset="0"/>
              </a:rPr>
              <a:t>Now movement of y by 2 cm and the motor in x axis moves from (49,3) to (1,3).</a:t>
            </a:r>
            <a:endParaRPr sz="1950" dirty="0">
              <a:solidFill>
                <a:srgbClr val="000000"/>
              </a:solidFill>
              <a:latin typeface="Times New Roman" panose="02020603050405020304" pitchFamily="18" charset="0"/>
              <a:cs typeface="Times New Roman" panose="02020603050405020304" pitchFamily="18" charset="0"/>
            </a:endParaRPr>
          </a:p>
          <a:p>
            <a:pPr marL="952485" indent="-342900" algn="just">
              <a:lnSpc>
                <a:spcPct val="150000"/>
              </a:lnSpc>
              <a:spcAft>
                <a:spcPts val="1333"/>
              </a:spcAft>
            </a:pPr>
            <a:r>
              <a:rPr lang="en" sz="1950" dirty="0">
                <a:solidFill>
                  <a:srgbClr val="000000"/>
                </a:solidFill>
                <a:latin typeface="Times New Roman" panose="02020603050405020304" pitchFamily="18" charset="0"/>
                <a:cs typeface="Times New Roman" panose="02020603050405020304" pitchFamily="18" charset="0"/>
              </a:rPr>
              <a:t>Process repeats till y reaches end.</a:t>
            </a:r>
            <a:endParaRPr sz="195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D0EF42F-32D3-4D92-8CDC-9CE3AFA9FDED}"/>
              </a:ext>
            </a:extLst>
          </p:cNvPr>
          <p:cNvSpPr>
            <a:spLocks noGrp="1"/>
          </p:cNvSpPr>
          <p:nvPr/>
        </p:nvSpPr>
        <p:spPr>
          <a:xfrm>
            <a:off x="150364" y="63838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5" name="Slide Number Placeholder 9">
            <a:extLst>
              <a:ext uri="{FF2B5EF4-FFF2-40B4-BE49-F238E27FC236}">
                <a16:creationId xmlns:a16="http://schemas.microsoft.com/office/drawing/2014/main" id="{E6123110-A4CB-422F-8D96-27EDC8941A52}"/>
              </a:ext>
            </a:extLst>
          </p:cNvPr>
          <p:cNvSpPr>
            <a:spLocks noGrp="1"/>
          </p:cNvSpPr>
          <p:nvPr>
            <p:ph type="sldNum" sz="quarter" idx="12"/>
          </p:nvPr>
        </p:nvSpPr>
        <p:spPr>
          <a:xfrm>
            <a:off x="11055350" y="6423660"/>
            <a:ext cx="297815" cy="365125"/>
          </a:xfrm>
        </p:spPr>
        <p:txBody>
          <a:bodyPr>
            <a:normAutofit lnSpcReduction="10000"/>
          </a:bodyPr>
          <a:lstStyle/>
          <a:p>
            <a:fld id="{67EF1091-B4EF-4D77-8340-F550199AB20B}" type="slidenum">
              <a:rPr lang="en-IN" smtClean="0"/>
              <a:t>8</a:t>
            </a:fld>
            <a:endParaRPr lang="en-IN"/>
          </a:p>
        </p:txBody>
      </p:sp>
      <p:sp>
        <p:nvSpPr>
          <p:cNvPr id="6" name="Date Placeholder 3">
            <a:extLst>
              <a:ext uri="{FF2B5EF4-FFF2-40B4-BE49-F238E27FC236}">
                <a16:creationId xmlns:a16="http://schemas.microsoft.com/office/drawing/2014/main" id="{6A146107-EFB0-4E93-A92F-CD83FFE8EEFE}"/>
              </a:ext>
            </a:extLst>
          </p:cNvPr>
          <p:cNvSpPr>
            <a:spLocks noGrp="1"/>
          </p:cNvSpPr>
          <p:nvPr/>
        </p:nvSpPr>
        <p:spPr>
          <a:xfrm>
            <a:off x="5416858" y="63838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2"/>
          <p:cNvSpPr txBox="1">
            <a:spLocks noGrp="1"/>
          </p:cNvSpPr>
          <p:nvPr>
            <p:ph type="title"/>
          </p:nvPr>
        </p:nvSpPr>
        <p:spPr>
          <a:xfrm>
            <a:off x="1410875" y="1256029"/>
            <a:ext cx="6142568" cy="630651"/>
          </a:xfrm>
          <a:prstGeom prst="rect">
            <a:avLst/>
          </a:prstGeom>
        </p:spPr>
        <p:txBody>
          <a:bodyPr spcFirstLastPara="1" vert="horz" wrap="square" lIns="121900" tIns="121900" rIns="121900" bIns="121900" rtlCol="0" anchor="t" anchorCtr="0">
            <a:noAutofit/>
          </a:bodyPr>
          <a:lstStyle/>
          <a:p>
            <a:r>
              <a:rPr lang="en-US" sz="2250" b="1" u="sng" dirty="0">
                <a:latin typeface="Times New Roman" panose="02020603050405020304" pitchFamily="18" charset="0"/>
                <a:cs typeface="Times New Roman" panose="02020603050405020304" pitchFamily="18" charset="0"/>
              </a:rPr>
              <a:t>W</a:t>
            </a:r>
            <a:r>
              <a:rPr lang="en-IN" sz="2250" b="1" u="sng" dirty="0">
                <a:latin typeface="Times New Roman" panose="02020603050405020304" pitchFamily="18" charset="0"/>
                <a:cs typeface="Times New Roman" panose="02020603050405020304" pitchFamily="18" charset="0"/>
              </a:rPr>
              <a:t>ORK DONE</a:t>
            </a:r>
            <a:endParaRPr sz="2250" b="1" u="sng" dirty="0">
              <a:latin typeface="Times New Roman" panose="02020603050405020304" pitchFamily="18" charset="0"/>
              <a:cs typeface="Times New Roman" panose="02020603050405020304" pitchFamily="18" charset="0"/>
            </a:endParaRPr>
          </a:p>
        </p:txBody>
      </p:sp>
      <p:sp>
        <p:nvSpPr>
          <p:cNvPr id="341" name="Google Shape;341;p22"/>
          <p:cNvSpPr txBox="1">
            <a:spLocks noGrp="1"/>
          </p:cNvSpPr>
          <p:nvPr>
            <p:ph type="body" idx="1"/>
          </p:nvPr>
        </p:nvSpPr>
        <p:spPr>
          <a:xfrm>
            <a:off x="7047709" y="1261325"/>
            <a:ext cx="3374675" cy="878301"/>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IN" sz="2250" b="1" u="sng" dirty="0">
                <a:latin typeface="Times New Roman" panose="02020603050405020304" pitchFamily="18" charset="0"/>
                <a:cs typeface="Times New Roman" panose="02020603050405020304" pitchFamily="18" charset="0"/>
              </a:rPr>
              <a:t>PROPOSED MODEL</a:t>
            </a:r>
            <a:endParaRPr sz="2250" b="1" u="sng" dirty="0">
              <a:latin typeface="Times New Roman" panose="02020603050405020304" pitchFamily="18" charset="0"/>
              <a:cs typeface="Times New Roman" panose="02020603050405020304" pitchFamily="18" charset="0"/>
            </a:endParaRPr>
          </a:p>
        </p:txBody>
      </p:sp>
      <p:pic>
        <p:nvPicPr>
          <p:cNvPr id="342" name="Google Shape;342;p22"/>
          <p:cNvPicPr preferRelativeResize="0"/>
          <p:nvPr/>
        </p:nvPicPr>
        <p:blipFill>
          <a:blip r:embed="rId3">
            <a:alphaModFix/>
          </a:blip>
          <a:stretch>
            <a:fillRect/>
          </a:stretch>
        </p:blipFill>
        <p:spPr>
          <a:xfrm rot="16200000">
            <a:off x="1498097" y="1157287"/>
            <a:ext cx="1917874" cy="3293745"/>
          </a:xfrm>
          <a:prstGeom prst="rect">
            <a:avLst/>
          </a:prstGeom>
          <a:noFill/>
          <a:ln>
            <a:noFill/>
          </a:ln>
        </p:spPr>
      </p:pic>
      <p:pic>
        <p:nvPicPr>
          <p:cNvPr id="5" name="Picture 4">
            <a:extLst>
              <a:ext uri="{FF2B5EF4-FFF2-40B4-BE49-F238E27FC236}">
                <a16:creationId xmlns:a16="http://schemas.microsoft.com/office/drawing/2014/main" id="{3785ADFB-FA53-4BE4-8671-69F985A69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554" y="2139626"/>
            <a:ext cx="5930285" cy="3258108"/>
          </a:xfrm>
          <a:prstGeom prst="rect">
            <a:avLst/>
          </a:prstGeom>
        </p:spPr>
      </p:pic>
      <p:pic>
        <p:nvPicPr>
          <p:cNvPr id="6" name="Picture 5">
            <a:extLst>
              <a:ext uri="{FF2B5EF4-FFF2-40B4-BE49-F238E27FC236}">
                <a16:creationId xmlns:a16="http://schemas.microsoft.com/office/drawing/2014/main" id="{4F484B8B-9CA8-4C14-AAC3-F0BCDDB46CAC}"/>
              </a:ext>
            </a:extLst>
          </p:cNvPr>
          <p:cNvPicPr>
            <a:picLocks noChangeAspect="1"/>
          </p:cNvPicPr>
          <p:nvPr/>
        </p:nvPicPr>
        <p:blipFill>
          <a:blip r:embed="rId5"/>
          <a:stretch>
            <a:fillRect/>
          </a:stretch>
        </p:blipFill>
        <p:spPr>
          <a:xfrm>
            <a:off x="123643" y="81598"/>
            <a:ext cx="980554" cy="1108027"/>
          </a:xfrm>
          <a:prstGeom prst="rect">
            <a:avLst/>
          </a:prstGeom>
        </p:spPr>
      </p:pic>
      <p:pic>
        <p:nvPicPr>
          <p:cNvPr id="7" name="Picture 2">
            <a:extLst>
              <a:ext uri="{FF2B5EF4-FFF2-40B4-BE49-F238E27FC236}">
                <a16:creationId xmlns:a16="http://schemas.microsoft.com/office/drawing/2014/main" id="{C5EEDA9E-ED84-4486-A62C-9D8C9F62E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6868" y="17111"/>
            <a:ext cx="1113063" cy="95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7C3765D7-AE58-4EE4-8E12-291A46818A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61" y="4053840"/>
            <a:ext cx="3293746" cy="2030898"/>
          </a:xfrm>
          <a:prstGeom prst="rect">
            <a:avLst/>
          </a:prstGeom>
        </p:spPr>
      </p:pic>
      <p:sp>
        <p:nvSpPr>
          <p:cNvPr id="9" name="Date Placeholder 3">
            <a:extLst>
              <a:ext uri="{FF2B5EF4-FFF2-40B4-BE49-F238E27FC236}">
                <a16:creationId xmlns:a16="http://schemas.microsoft.com/office/drawing/2014/main" id="{9DFE159A-9999-4CD1-A28C-4D2919280847}"/>
              </a:ext>
            </a:extLst>
          </p:cNvPr>
          <p:cNvSpPr>
            <a:spLocks noGrp="1"/>
          </p:cNvSpPr>
          <p:nvPr/>
        </p:nvSpPr>
        <p:spPr>
          <a:xfrm>
            <a:off x="150364" y="6383880"/>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IN" dirty="0"/>
              <a:t>11/08/2021</a:t>
            </a:r>
          </a:p>
        </p:txBody>
      </p:sp>
      <p:sp>
        <p:nvSpPr>
          <p:cNvPr id="10" name="Date Placeholder 3">
            <a:extLst>
              <a:ext uri="{FF2B5EF4-FFF2-40B4-BE49-F238E27FC236}">
                <a16:creationId xmlns:a16="http://schemas.microsoft.com/office/drawing/2014/main" id="{2F32F67C-3AF3-4E51-AFF9-14427593354E}"/>
              </a:ext>
            </a:extLst>
          </p:cNvPr>
          <p:cNvSpPr>
            <a:spLocks noGrp="1"/>
          </p:cNvSpPr>
          <p:nvPr/>
        </p:nvSpPr>
        <p:spPr>
          <a:xfrm>
            <a:off x="5416858" y="6351402"/>
            <a:ext cx="1117600" cy="365125"/>
          </a:xfrm>
          <a:prstGeom prst="rect">
            <a:avLst/>
          </a:prstGeom>
        </p:spPr>
        <p:txBody>
          <a:bodyPr vert="horz" lIns="91440" tIns="45720" rIns="91440" bIns="45720" rtlCol="0" anchor="ctr"/>
          <a:lstStyle>
            <a:defPPr>
              <a:defRPr lang="en-US"/>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dirty="0"/>
              <a:t>PESIT BSC</a:t>
            </a:r>
            <a:endParaRPr lang="en-IN" dirty="0"/>
          </a:p>
        </p:txBody>
      </p:sp>
      <p:sp>
        <p:nvSpPr>
          <p:cNvPr id="11" name="Slide Number Placeholder 9">
            <a:extLst>
              <a:ext uri="{FF2B5EF4-FFF2-40B4-BE49-F238E27FC236}">
                <a16:creationId xmlns:a16="http://schemas.microsoft.com/office/drawing/2014/main" id="{BB00354A-1E5A-4ADE-85B9-A090FB1C3B9B}"/>
              </a:ext>
            </a:extLst>
          </p:cNvPr>
          <p:cNvSpPr>
            <a:spLocks noGrp="1"/>
          </p:cNvSpPr>
          <p:nvPr>
            <p:ph type="sldNum" sz="quarter" idx="12"/>
          </p:nvPr>
        </p:nvSpPr>
        <p:spPr>
          <a:xfrm>
            <a:off x="11055350" y="6423660"/>
            <a:ext cx="297815" cy="365125"/>
          </a:xfrm>
        </p:spPr>
        <p:txBody>
          <a:bodyPr>
            <a:normAutofit lnSpcReduction="10000"/>
          </a:bodyPr>
          <a:lstStyle/>
          <a:p>
            <a:fld id="{67EF1091-B4EF-4D77-8340-F550199AB20B}" type="slidenum">
              <a:rPr lang="en-IN" smtClean="0"/>
              <a:t>9</a:t>
            </a:fld>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416</TotalTime>
  <Words>666</Words>
  <Application>Microsoft Office PowerPoint</Application>
  <PresentationFormat>Widescreen</PresentationFormat>
  <Paragraphs>115</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Times New Roman</vt:lpstr>
      <vt:lpstr>Wingdings</vt:lpstr>
      <vt:lpstr>Office Theme</vt:lpstr>
      <vt:lpstr>PowerPoint Presentation</vt:lpstr>
      <vt:lpstr>ABOUT PINWHEEL ROBOTICS</vt:lpstr>
      <vt:lpstr>TASK ASSIGNED</vt:lpstr>
      <vt:lpstr>AIM TO BE ACHIEVED</vt:lpstr>
      <vt:lpstr>CIRCUIT DIAGRAM</vt:lpstr>
      <vt:lpstr>COMPONENTS USED</vt:lpstr>
      <vt:lpstr>SIMULATION USING PROTEUS</vt:lpstr>
      <vt:lpstr>MATHEMATICAL CALCULATION</vt:lpstr>
      <vt:lpstr>WORK DONE</vt:lpstr>
      <vt:lpstr>ACHIEVED RESULTS</vt:lpstr>
      <vt:lpstr>WAR COMBAT ROBOT</vt:lpstr>
      <vt:lpstr>INTERMEDIATE PHASES</vt:lpstr>
      <vt:lpstr>OUTCOMES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ranjan shetty</dc:creator>
  <cp:lastModifiedBy>ranjan shetty</cp:lastModifiedBy>
  <cp:revision>46</cp:revision>
  <dcterms:created xsi:type="dcterms:W3CDTF">2021-05-09T08:16:26Z</dcterms:created>
  <dcterms:modified xsi:type="dcterms:W3CDTF">2021-08-11T02:30:23Z</dcterms:modified>
</cp:coreProperties>
</file>